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147470105" r:id="rId3"/>
    <p:sldId id="2147470108" r:id="rId4"/>
    <p:sldId id="2147470107" r:id="rId5"/>
    <p:sldId id="2147470112" r:id="rId6"/>
    <p:sldId id="2147470111" r:id="rId7"/>
    <p:sldId id="2147470110" r:id="rId8"/>
    <p:sldId id="2147470109" r:id="rId9"/>
    <p:sldId id="2147470113" r:id="rId10"/>
    <p:sldId id="2147470114" r:id="rId11"/>
    <p:sldId id="2147470119" r:id="rId12"/>
    <p:sldId id="2147470115" r:id="rId13"/>
    <p:sldId id="2147470118" r:id="rId14"/>
    <p:sldId id="2147470117" r:id="rId15"/>
    <p:sldId id="2147470116" r:id="rId16"/>
    <p:sldId id="2147470120" r:id="rId17"/>
    <p:sldId id="2147470121" r:id="rId18"/>
    <p:sldId id="2147470005" r:id="rId19"/>
    <p:sldId id="2147470006" r:id="rId20"/>
    <p:sldId id="2147470054" r:id="rId21"/>
    <p:sldId id="2147470007" r:id="rId22"/>
    <p:sldId id="2147470045" r:id="rId23"/>
    <p:sldId id="2147470053" r:id="rId24"/>
    <p:sldId id="2147470055" r:id="rId25"/>
    <p:sldId id="2147470057" r:id="rId26"/>
    <p:sldId id="2147470056" r:id="rId27"/>
    <p:sldId id="2147470058" r:id="rId28"/>
    <p:sldId id="2147470059" r:id="rId29"/>
    <p:sldId id="2147470042" r:id="rId30"/>
    <p:sldId id="2147470046" r:id="rId31"/>
    <p:sldId id="2147470052" r:id="rId32"/>
    <p:sldId id="2147470122" r:id="rId33"/>
    <p:sldId id="2147470123" r:id="rId34"/>
    <p:sldId id="2147470124" r:id="rId35"/>
    <p:sldId id="258" r:id="rId36"/>
  </p:sldIdLst>
  <p:sldSz cx="9144000" cy="5715000" type="screen16x10"/>
  <p:notesSz cx="6858000" cy="9144000"/>
  <p:embeddedFontLst>
    <p:embeddedFont>
      <p:font typeface="Poppins Medium" panose="00000600000000000000" pitchFamily="2" charset="0"/>
      <p:regular r:id="rId38"/>
      <p:bold r:id="rId39"/>
      <p:italic r:id="rId40"/>
      <p:boldItalic r:id="rId41"/>
    </p:embeddedFont>
    <p:embeddedFont>
      <p:font typeface="Poppins SemiBold" panose="00000700000000000000" pitchFamily="2" charset="0"/>
      <p:regular r:id="rId42"/>
      <p:bold r:id="rId43"/>
      <p:italic r:id="rId44"/>
      <p:boldItalic r:id="rId45"/>
    </p:embeddedFont>
    <p:embeddedFont>
      <p:font typeface="Roboto" panose="02000000000000000000" pitchFamily="2" charset="0"/>
      <p:regular r:id="rId46"/>
      <p:bold r:id="rId47"/>
      <p:italic r:id="rId48"/>
      <p:boldItalic r:id="rId49"/>
    </p:embeddedFont>
    <p:embeddedFont>
      <p:font typeface="Segoe UI" panose="020B0502040204020203" pitchFamily="3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651" autoAdjust="0"/>
  </p:normalViewPr>
  <p:slideViewPr>
    <p:cSldViewPr snapToGrid="0">
      <p:cViewPr varScale="1">
        <p:scale>
          <a:sx n="67" d="100"/>
          <a:sy n="67" d="100"/>
        </p:scale>
        <p:origin x="1476" y="66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686109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ddaf7d077a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ddaf7d077a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ddbff4ed0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ddbff4ed0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76208" y="5203761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56" name="Google Shape;56;p12"/>
          <p:cNvSpPr txBox="1"/>
          <p:nvPr/>
        </p:nvSpPr>
        <p:spPr>
          <a:xfrm>
            <a:off x="428000" y="5230000"/>
            <a:ext cx="626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ISPC / </a:t>
            </a:r>
            <a:r>
              <a:rPr lang="es-419"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Tecnicatura Superior en Innovación con Tecnologías 4.0</a:t>
            </a:r>
            <a:endParaRPr sz="11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80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61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3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4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66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>
            <a:extLst>
              <a:ext uri="{FF2B5EF4-FFF2-40B4-BE49-F238E27FC236}">
                <a16:creationId xmlns:a16="http://schemas.microsoft.com/office/drawing/2014/main" id="{775C8895-BD58-CEB9-0F4B-D3087F96E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4 Marcador de pie de página">
            <a:extLst>
              <a:ext uri="{FF2B5EF4-FFF2-40B4-BE49-F238E27FC236}">
                <a16:creationId xmlns:a16="http://schemas.microsoft.com/office/drawing/2014/main" id="{3D2759A6-664A-491D-344A-507C525B3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número de diapositiva">
            <a:extLst>
              <a:ext uri="{FF2B5EF4-FFF2-40B4-BE49-F238E27FC236}">
                <a16:creationId xmlns:a16="http://schemas.microsoft.com/office/drawing/2014/main" id="{163BD243-7E89-71CD-9212-6988FC06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E7D0A2-7A8B-4D3A-B10E-A12D76BBC9F0}" type="slidenum">
              <a:rPr lang="en-US" altLang="es-AR"/>
              <a:pPr>
                <a:defRPr/>
              </a:pPr>
              <a:t>‹Nº›</a:t>
            </a:fld>
            <a:endParaRPr lang="en-US" altLang="es-AR"/>
          </a:p>
        </p:txBody>
      </p:sp>
    </p:spTree>
    <p:extLst>
      <p:ext uri="{BB962C8B-B14F-4D97-AF65-F5344CB8AC3E}">
        <p14:creationId xmlns:p14="http://schemas.microsoft.com/office/powerpoint/2010/main" val="2786432757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>
            <a:spLocks noGrp="1"/>
          </p:cNvSpPr>
          <p:nvPr>
            <p:ph type="title"/>
          </p:nvPr>
        </p:nvSpPr>
        <p:spPr>
          <a:xfrm>
            <a:off x="1107750" y="2389825"/>
            <a:ext cx="70644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sldNum" idx="12"/>
          </p:nvPr>
        </p:nvSpPr>
        <p:spPr>
          <a:xfrm>
            <a:off x="76208" y="5203761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13" name="Google Shape;13;p3"/>
          <p:cNvSpPr txBox="1"/>
          <p:nvPr/>
        </p:nvSpPr>
        <p:spPr>
          <a:xfrm>
            <a:off x="428000" y="5230000"/>
            <a:ext cx="626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ISPC / </a:t>
            </a:r>
            <a:r>
              <a:rPr lang="es-419"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Tecnicatura Superior en Innovación con Tecnologías 4.0</a:t>
            </a:r>
            <a:endParaRPr sz="11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11700" y="7036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311700" y="1900000"/>
            <a:ext cx="3999900" cy="31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4832400" y="1918450"/>
            <a:ext cx="3999900" cy="31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76208" y="5203761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24" name="Google Shape;24;p5"/>
          <p:cNvSpPr txBox="1"/>
          <p:nvPr/>
        </p:nvSpPr>
        <p:spPr>
          <a:xfrm>
            <a:off x="428000" y="5230000"/>
            <a:ext cx="626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ISPC / </a:t>
            </a:r>
            <a:r>
              <a:rPr lang="es-419"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Tecnicatura Superior en Innovación con Tecnologías 4.0</a:t>
            </a:r>
            <a:endParaRPr sz="11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826747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76208" y="5203761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28" name="Google Shape;28;p6"/>
          <p:cNvSpPr txBox="1"/>
          <p:nvPr/>
        </p:nvSpPr>
        <p:spPr>
          <a:xfrm>
            <a:off x="428000" y="5230000"/>
            <a:ext cx="626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ISPC / </a:t>
            </a:r>
            <a:r>
              <a:rPr lang="es-419"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Tecnicatura Superior en Innovación con Tecnologías 4.0</a:t>
            </a:r>
            <a:endParaRPr sz="11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624900" y="1803762"/>
            <a:ext cx="2808000" cy="21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671475" y="1091100"/>
            <a:ext cx="5202000" cy="353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76208" y="5203761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33" name="Google Shape;33;p7"/>
          <p:cNvSpPr txBox="1"/>
          <p:nvPr/>
        </p:nvSpPr>
        <p:spPr>
          <a:xfrm>
            <a:off x="428000" y="5230000"/>
            <a:ext cx="626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ISPC / </a:t>
            </a:r>
            <a:r>
              <a:rPr lang="es-419"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Tecnicatura Superior en Innovación con Tecnologías 4.0</a:t>
            </a:r>
            <a:endParaRPr sz="11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76208" y="5203761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37" name="Google Shape;37;p8"/>
          <p:cNvSpPr txBox="1"/>
          <p:nvPr/>
        </p:nvSpPr>
        <p:spPr>
          <a:xfrm>
            <a:off x="428000" y="5230000"/>
            <a:ext cx="626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ISPC / </a:t>
            </a:r>
            <a:r>
              <a:rPr lang="es-419"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Tecnicatura Superior en Innovación con Tecnologías 4.0</a:t>
            </a:r>
            <a:endParaRPr sz="11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 flipH="1">
            <a:off x="50" y="115800"/>
            <a:ext cx="4701300" cy="559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369600" y="1210200"/>
            <a:ext cx="3837000" cy="16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473700" y="3114525"/>
            <a:ext cx="3732900" cy="13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76208" y="5203761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44" name="Google Shape;44;p9"/>
          <p:cNvSpPr txBox="1"/>
          <p:nvPr/>
        </p:nvSpPr>
        <p:spPr>
          <a:xfrm>
            <a:off x="428000" y="5230000"/>
            <a:ext cx="626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ISPC / </a:t>
            </a:r>
            <a:r>
              <a:rPr lang="es-419"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Tecnicatura Superior en Innovación con Tecnologías 4.0</a:t>
            </a:r>
            <a:endParaRPr sz="11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417589"/>
            <a:ext cx="59988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76208" y="5203761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48" name="Google Shape;48;p10"/>
          <p:cNvSpPr txBox="1"/>
          <p:nvPr/>
        </p:nvSpPr>
        <p:spPr>
          <a:xfrm>
            <a:off x="428000" y="5230000"/>
            <a:ext cx="626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ISPC / </a:t>
            </a:r>
            <a:r>
              <a:rPr lang="es-419"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Tecnicatura Superior en Innovación con Tecnologías 4.0</a:t>
            </a:r>
            <a:endParaRPr sz="11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29028"/>
            <a:ext cx="8520600" cy="218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76208" y="5203761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53" name="Google Shape;53;p11"/>
          <p:cNvSpPr txBox="1"/>
          <p:nvPr/>
        </p:nvSpPr>
        <p:spPr>
          <a:xfrm>
            <a:off x="428000" y="5230000"/>
            <a:ext cx="626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ISPC / </a:t>
            </a:r>
            <a:r>
              <a:rPr lang="es-419"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Tecnicatura Superior en Innovación con Tecnologías 4.0</a:t>
            </a:r>
            <a:endParaRPr sz="11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826747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F9FD4"/>
              </a:buClr>
              <a:buSzPts val="2600"/>
              <a:buFont typeface="Poppins SemiBold"/>
              <a:buNone/>
              <a:defRPr sz="260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2355650"/>
            <a:ext cx="8520600" cy="27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9FD4"/>
              </a:buClr>
              <a:buSzPts val="1800"/>
              <a:buFont typeface="Roboto"/>
              <a:buChar char="●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9FD4"/>
              </a:buClr>
              <a:buSzPts val="1400"/>
              <a:buFont typeface="Roboto"/>
              <a:buChar char="○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9FD4"/>
              </a:buClr>
              <a:buSzPts val="1400"/>
              <a:buFont typeface="Roboto"/>
              <a:buChar char="■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9FD4"/>
              </a:buClr>
              <a:buSzPts val="1400"/>
              <a:buFont typeface="Roboto"/>
              <a:buChar char="●"/>
              <a:defRPr sz="1400">
                <a:solidFill>
                  <a:srgbClr val="0F9FD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9FD4"/>
              </a:buClr>
              <a:buSzPts val="1400"/>
              <a:buFont typeface="Roboto"/>
              <a:buChar char="○"/>
              <a:defRPr sz="1400">
                <a:solidFill>
                  <a:srgbClr val="0F9FD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9FD4"/>
              </a:buClr>
              <a:buSzPts val="1400"/>
              <a:buFont typeface="Roboto"/>
              <a:buChar char="■"/>
              <a:defRPr sz="1400">
                <a:solidFill>
                  <a:srgbClr val="0F9FD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208" y="5203761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D125EE2-E841-5DD7-9E11-1DE4EA831766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5438140"/>
            <a:ext cx="2822575" cy="2133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s-AR" sz="7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***Este documento está clasificado como PUBLICO por TELEFÓNICA.
***This document is classified as PUBLIC by TELEFÓNICA.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 idx="4294967295"/>
          </p:nvPr>
        </p:nvSpPr>
        <p:spPr>
          <a:xfrm>
            <a:off x="2853825" y="2389825"/>
            <a:ext cx="5318400" cy="9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300" dirty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Gestion de la Innovacion con Tecnologias.4.0</a:t>
            </a:r>
            <a:endParaRPr sz="3300" dirty="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2797725" y="1525425"/>
            <a:ext cx="56667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s-419" sz="2312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Innovación con Tecnologías 4.0</a:t>
            </a:r>
            <a:endParaRPr sz="2312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2797737" y="1056463"/>
            <a:ext cx="3471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88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TECNICATURA SUPERIOR EN</a:t>
            </a:r>
            <a:endParaRPr sz="2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cxnSp>
        <p:nvCxnSpPr>
          <p:cNvPr id="64" name="Google Shape;64;p13"/>
          <p:cNvCxnSpPr/>
          <p:nvPr/>
        </p:nvCxnSpPr>
        <p:spPr>
          <a:xfrm>
            <a:off x="2810600" y="2264664"/>
            <a:ext cx="5510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3"/>
          <p:cNvSpPr/>
          <p:nvPr/>
        </p:nvSpPr>
        <p:spPr>
          <a:xfrm>
            <a:off x="587477" y="1518643"/>
            <a:ext cx="1853100" cy="18531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2853835" y="3713439"/>
            <a:ext cx="30111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88" dirty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Clase nro 3  140525</a:t>
            </a:r>
            <a:endParaRPr sz="200" dirty="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67" name="Google Shape;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038" y="1622200"/>
            <a:ext cx="1645975" cy="164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348ED04-751A-E1FC-6267-0B2328B860A7}"/>
              </a:ext>
            </a:extLst>
          </p:cNvPr>
          <p:cNvSpPr/>
          <p:nvPr/>
        </p:nvSpPr>
        <p:spPr>
          <a:xfrm>
            <a:off x="98854" y="5288692"/>
            <a:ext cx="4473146" cy="426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6626" name="Title 1">
            <a:extLst>
              <a:ext uri="{FF2B5EF4-FFF2-40B4-BE49-F238E27FC236}">
                <a16:creationId xmlns:a16="http://schemas.microsoft.com/office/drawing/2014/main" id="{1A28F011-1E87-A6A2-01CD-8B1CD696D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9886" y="4575970"/>
            <a:ext cx="4351073" cy="965729"/>
          </a:xfrm>
        </p:spPr>
        <p:txBody>
          <a:bodyPr/>
          <a:lstStyle/>
          <a:p>
            <a:pPr algn="l"/>
            <a:r>
              <a:rPr lang="es-AR" altLang="es-AR" sz="2917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3291DC96-E634-ABA1-CD6D-4244922899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47053" y="4695032"/>
            <a:ext cx="2131218" cy="727604"/>
          </a:xfrm>
        </p:spPr>
        <p:txBody>
          <a:bodyPr anchor="ctr"/>
          <a:lstStyle/>
          <a:p>
            <a:pPr algn="l"/>
            <a:r>
              <a:rPr lang="es-AR" altLang="es-AR" sz="1417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C47B82E-D443-2DC6-56AB-55B86AB7A9BE}"/>
              </a:ext>
            </a:extLst>
          </p:cNvPr>
          <p:cNvSpPr/>
          <p:nvPr/>
        </p:nvSpPr>
        <p:spPr>
          <a:xfrm>
            <a:off x="779198" y="5258594"/>
            <a:ext cx="3792802" cy="445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AR" sz="1167"/>
          </a:p>
        </p:txBody>
      </p:sp>
      <p:sp>
        <p:nvSpPr>
          <p:cNvPr id="26630" name="CuadroTexto 11">
            <a:extLst>
              <a:ext uri="{FF2B5EF4-FFF2-40B4-BE49-F238E27FC236}">
                <a16:creationId xmlns:a16="http://schemas.microsoft.com/office/drawing/2014/main" id="{0D2D090C-15AB-AB0B-3F1E-10AA4FA9D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979" y="1453886"/>
            <a:ext cx="607218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s-AR" altLang="es-AR" sz="1667"/>
              <a:t>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A24DBB4-F402-F829-936A-BD78BEC47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365"/>
            <a:ext cx="9144000" cy="449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58517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348ED04-751A-E1FC-6267-0B2328B860A7}"/>
              </a:ext>
            </a:extLst>
          </p:cNvPr>
          <p:cNvSpPr/>
          <p:nvPr/>
        </p:nvSpPr>
        <p:spPr>
          <a:xfrm>
            <a:off x="98854" y="5288692"/>
            <a:ext cx="4473146" cy="426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6626" name="Title 1">
            <a:extLst>
              <a:ext uri="{FF2B5EF4-FFF2-40B4-BE49-F238E27FC236}">
                <a16:creationId xmlns:a16="http://schemas.microsoft.com/office/drawing/2014/main" id="{1A28F011-1E87-A6A2-01CD-8B1CD696D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9886" y="4575970"/>
            <a:ext cx="4351073" cy="965729"/>
          </a:xfrm>
        </p:spPr>
        <p:txBody>
          <a:bodyPr/>
          <a:lstStyle/>
          <a:p>
            <a:pPr algn="l"/>
            <a:r>
              <a:rPr lang="es-AR" altLang="es-AR" sz="2917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3291DC96-E634-ABA1-CD6D-4244922899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47053" y="4695032"/>
            <a:ext cx="2131218" cy="727604"/>
          </a:xfrm>
        </p:spPr>
        <p:txBody>
          <a:bodyPr anchor="ctr"/>
          <a:lstStyle/>
          <a:p>
            <a:pPr algn="l"/>
            <a:r>
              <a:rPr lang="es-AR" altLang="es-AR" sz="1417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C47B82E-D443-2DC6-56AB-55B86AB7A9BE}"/>
              </a:ext>
            </a:extLst>
          </p:cNvPr>
          <p:cNvSpPr/>
          <p:nvPr/>
        </p:nvSpPr>
        <p:spPr>
          <a:xfrm>
            <a:off x="779198" y="5258594"/>
            <a:ext cx="3792802" cy="445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AR" sz="1167"/>
          </a:p>
        </p:txBody>
      </p:sp>
      <p:sp>
        <p:nvSpPr>
          <p:cNvPr id="26630" name="CuadroTexto 11">
            <a:extLst>
              <a:ext uri="{FF2B5EF4-FFF2-40B4-BE49-F238E27FC236}">
                <a16:creationId xmlns:a16="http://schemas.microsoft.com/office/drawing/2014/main" id="{0D2D090C-15AB-AB0B-3F1E-10AA4FA9D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979" y="1453886"/>
            <a:ext cx="607218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s-AR" altLang="es-AR" sz="1667"/>
              <a:t>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3C765E4-9921-D722-61E0-65400DD1F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301"/>
            <a:ext cx="9144000" cy="461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55509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348ED04-751A-E1FC-6267-0B2328B860A7}"/>
              </a:ext>
            </a:extLst>
          </p:cNvPr>
          <p:cNvSpPr/>
          <p:nvPr/>
        </p:nvSpPr>
        <p:spPr>
          <a:xfrm>
            <a:off x="98854" y="5288692"/>
            <a:ext cx="4473146" cy="426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6626" name="Title 1">
            <a:extLst>
              <a:ext uri="{FF2B5EF4-FFF2-40B4-BE49-F238E27FC236}">
                <a16:creationId xmlns:a16="http://schemas.microsoft.com/office/drawing/2014/main" id="{1A28F011-1E87-A6A2-01CD-8B1CD696D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9886" y="4575970"/>
            <a:ext cx="4351073" cy="965729"/>
          </a:xfrm>
        </p:spPr>
        <p:txBody>
          <a:bodyPr/>
          <a:lstStyle/>
          <a:p>
            <a:pPr algn="l"/>
            <a:r>
              <a:rPr lang="es-AR" altLang="es-AR" sz="2917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3291DC96-E634-ABA1-CD6D-4244922899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47053" y="4695032"/>
            <a:ext cx="2131218" cy="727604"/>
          </a:xfrm>
        </p:spPr>
        <p:txBody>
          <a:bodyPr anchor="ctr"/>
          <a:lstStyle/>
          <a:p>
            <a:pPr algn="l"/>
            <a:r>
              <a:rPr lang="es-AR" altLang="es-AR" sz="1417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C47B82E-D443-2DC6-56AB-55B86AB7A9BE}"/>
              </a:ext>
            </a:extLst>
          </p:cNvPr>
          <p:cNvSpPr/>
          <p:nvPr/>
        </p:nvSpPr>
        <p:spPr>
          <a:xfrm>
            <a:off x="779198" y="5258594"/>
            <a:ext cx="3792802" cy="445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AR" sz="1167"/>
          </a:p>
        </p:txBody>
      </p:sp>
      <p:sp>
        <p:nvSpPr>
          <p:cNvPr id="26630" name="CuadroTexto 11">
            <a:extLst>
              <a:ext uri="{FF2B5EF4-FFF2-40B4-BE49-F238E27FC236}">
                <a16:creationId xmlns:a16="http://schemas.microsoft.com/office/drawing/2014/main" id="{0D2D090C-15AB-AB0B-3F1E-10AA4FA9D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979" y="1453886"/>
            <a:ext cx="607218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s-AR" altLang="es-AR" sz="1667"/>
              <a:t>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C1037BB-E356-96A2-8BC0-DD8BE99AC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301"/>
            <a:ext cx="9144000" cy="472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133195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348ED04-751A-E1FC-6267-0B2328B860A7}"/>
              </a:ext>
            </a:extLst>
          </p:cNvPr>
          <p:cNvSpPr/>
          <p:nvPr/>
        </p:nvSpPr>
        <p:spPr>
          <a:xfrm>
            <a:off x="98854" y="5288692"/>
            <a:ext cx="4473146" cy="426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6626" name="Title 1">
            <a:extLst>
              <a:ext uri="{FF2B5EF4-FFF2-40B4-BE49-F238E27FC236}">
                <a16:creationId xmlns:a16="http://schemas.microsoft.com/office/drawing/2014/main" id="{1A28F011-1E87-A6A2-01CD-8B1CD696D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9886" y="4575970"/>
            <a:ext cx="4351073" cy="965729"/>
          </a:xfrm>
        </p:spPr>
        <p:txBody>
          <a:bodyPr/>
          <a:lstStyle/>
          <a:p>
            <a:pPr algn="l"/>
            <a:r>
              <a:rPr lang="es-AR" altLang="es-AR" sz="2917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3291DC96-E634-ABA1-CD6D-4244922899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47053" y="4695032"/>
            <a:ext cx="2131218" cy="727604"/>
          </a:xfrm>
        </p:spPr>
        <p:txBody>
          <a:bodyPr anchor="ctr"/>
          <a:lstStyle/>
          <a:p>
            <a:pPr algn="l"/>
            <a:r>
              <a:rPr lang="es-AR" altLang="es-AR" sz="1417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C47B82E-D443-2DC6-56AB-55B86AB7A9BE}"/>
              </a:ext>
            </a:extLst>
          </p:cNvPr>
          <p:cNvSpPr/>
          <p:nvPr/>
        </p:nvSpPr>
        <p:spPr>
          <a:xfrm>
            <a:off x="779198" y="5258594"/>
            <a:ext cx="3792802" cy="445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AR" sz="1167"/>
          </a:p>
        </p:txBody>
      </p:sp>
      <p:sp>
        <p:nvSpPr>
          <p:cNvPr id="26630" name="CuadroTexto 11">
            <a:extLst>
              <a:ext uri="{FF2B5EF4-FFF2-40B4-BE49-F238E27FC236}">
                <a16:creationId xmlns:a16="http://schemas.microsoft.com/office/drawing/2014/main" id="{0D2D090C-15AB-AB0B-3F1E-10AA4FA9D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979" y="1453886"/>
            <a:ext cx="607218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s-AR" altLang="es-AR" sz="1667"/>
              <a:t>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0C30F5D-825F-92A9-728D-BC10C79CE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30" y="173300"/>
            <a:ext cx="7708140" cy="511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93758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348ED04-751A-E1FC-6267-0B2328B860A7}"/>
              </a:ext>
            </a:extLst>
          </p:cNvPr>
          <p:cNvSpPr/>
          <p:nvPr/>
        </p:nvSpPr>
        <p:spPr>
          <a:xfrm>
            <a:off x="98854" y="5288692"/>
            <a:ext cx="4473146" cy="426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6626" name="Title 1">
            <a:extLst>
              <a:ext uri="{FF2B5EF4-FFF2-40B4-BE49-F238E27FC236}">
                <a16:creationId xmlns:a16="http://schemas.microsoft.com/office/drawing/2014/main" id="{1A28F011-1E87-A6A2-01CD-8B1CD696D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9886" y="4575970"/>
            <a:ext cx="4351073" cy="965729"/>
          </a:xfrm>
        </p:spPr>
        <p:txBody>
          <a:bodyPr/>
          <a:lstStyle/>
          <a:p>
            <a:pPr algn="l"/>
            <a:r>
              <a:rPr lang="es-AR" altLang="es-AR" sz="2917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3291DC96-E634-ABA1-CD6D-4244922899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47053" y="4695032"/>
            <a:ext cx="2131218" cy="727604"/>
          </a:xfrm>
        </p:spPr>
        <p:txBody>
          <a:bodyPr anchor="ctr"/>
          <a:lstStyle/>
          <a:p>
            <a:pPr algn="l"/>
            <a:r>
              <a:rPr lang="es-AR" altLang="es-AR" sz="1417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C47B82E-D443-2DC6-56AB-55B86AB7A9BE}"/>
              </a:ext>
            </a:extLst>
          </p:cNvPr>
          <p:cNvSpPr/>
          <p:nvPr/>
        </p:nvSpPr>
        <p:spPr>
          <a:xfrm>
            <a:off x="779198" y="5258594"/>
            <a:ext cx="3792802" cy="445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AR" sz="1167"/>
          </a:p>
        </p:txBody>
      </p:sp>
      <p:sp>
        <p:nvSpPr>
          <p:cNvPr id="26630" name="CuadroTexto 11">
            <a:extLst>
              <a:ext uri="{FF2B5EF4-FFF2-40B4-BE49-F238E27FC236}">
                <a16:creationId xmlns:a16="http://schemas.microsoft.com/office/drawing/2014/main" id="{0D2D090C-15AB-AB0B-3F1E-10AA4FA9D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979" y="1453886"/>
            <a:ext cx="607218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s-AR" altLang="es-AR" sz="1667"/>
              <a:t>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A489CBB-C70B-C72C-BA75-A85BEE5D1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365"/>
            <a:ext cx="9144000" cy="482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57831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348ED04-751A-E1FC-6267-0B2328B860A7}"/>
              </a:ext>
            </a:extLst>
          </p:cNvPr>
          <p:cNvSpPr/>
          <p:nvPr/>
        </p:nvSpPr>
        <p:spPr>
          <a:xfrm>
            <a:off x="98854" y="5288692"/>
            <a:ext cx="4473146" cy="426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6626" name="Title 1">
            <a:extLst>
              <a:ext uri="{FF2B5EF4-FFF2-40B4-BE49-F238E27FC236}">
                <a16:creationId xmlns:a16="http://schemas.microsoft.com/office/drawing/2014/main" id="{1A28F011-1E87-A6A2-01CD-8B1CD696D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9886" y="4575970"/>
            <a:ext cx="4351073" cy="965729"/>
          </a:xfrm>
        </p:spPr>
        <p:txBody>
          <a:bodyPr/>
          <a:lstStyle/>
          <a:p>
            <a:pPr algn="l"/>
            <a:r>
              <a:rPr lang="es-AR" altLang="es-AR" sz="2917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3291DC96-E634-ABA1-CD6D-4244922899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47053" y="4695032"/>
            <a:ext cx="2131218" cy="727604"/>
          </a:xfrm>
        </p:spPr>
        <p:txBody>
          <a:bodyPr anchor="ctr"/>
          <a:lstStyle/>
          <a:p>
            <a:pPr algn="l"/>
            <a:r>
              <a:rPr lang="es-AR" altLang="es-AR" sz="1417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C47B82E-D443-2DC6-56AB-55B86AB7A9BE}"/>
              </a:ext>
            </a:extLst>
          </p:cNvPr>
          <p:cNvSpPr/>
          <p:nvPr/>
        </p:nvSpPr>
        <p:spPr>
          <a:xfrm>
            <a:off x="779198" y="5258594"/>
            <a:ext cx="3792802" cy="445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AR" sz="1167"/>
          </a:p>
        </p:txBody>
      </p:sp>
      <p:sp>
        <p:nvSpPr>
          <p:cNvPr id="26630" name="CuadroTexto 11">
            <a:extLst>
              <a:ext uri="{FF2B5EF4-FFF2-40B4-BE49-F238E27FC236}">
                <a16:creationId xmlns:a16="http://schemas.microsoft.com/office/drawing/2014/main" id="{0D2D090C-15AB-AB0B-3F1E-10AA4FA9D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979" y="1453886"/>
            <a:ext cx="607218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s-AR" altLang="es-AR" sz="1667"/>
              <a:t>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8640813-F1C8-6252-ADF5-15F6F8E59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301"/>
            <a:ext cx="9144000" cy="465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28343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348ED04-751A-E1FC-6267-0B2328B860A7}"/>
              </a:ext>
            </a:extLst>
          </p:cNvPr>
          <p:cNvSpPr/>
          <p:nvPr/>
        </p:nvSpPr>
        <p:spPr>
          <a:xfrm>
            <a:off x="98854" y="5288692"/>
            <a:ext cx="4473146" cy="426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6626" name="Title 1">
            <a:extLst>
              <a:ext uri="{FF2B5EF4-FFF2-40B4-BE49-F238E27FC236}">
                <a16:creationId xmlns:a16="http://schemas.microsoft.com/office/drawing/2014/main" id="{1A28F011-1E87-A6A2-01CD-8B1CD696D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9886" y="4575970"/>
            <a:ext cx="4351073" cy="965729"/>
          </a:xfrm>
        </p:spPr>
        <p:txBody>
          <a:bodyPr/>
          <a:lstStyle/>
          <a:p>
            <a:pPr algn="l"/>
            <a:r>
              <a:rPr lang="es-AR" altLang="es-AR" sz="2917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3291DC96-E634-ABA1-CD6D-4244922899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47053" y="4695032"/>
            <a:ext cx="2131218" cy="727604"/>
          </a:xfrm>
        </p:spPr>
        <p:txBody>
          <a:bodyPr anchor="ctr"/>
          <a:lstStyle/>
          <a:p>
            <a:pPr algn="l"/>
            <a:r>
              <a:rPr lang="es-AR" altLang="es-AR" sz="1417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C47B82E-D443-2DC6-56AB-55B86AB7A9BE}"/>
              </a:ext>
            </a:extLst>
          </p:cNvPr>
          <p:cNvSpPr/>
          <p:nvPr/>
        </p:nvSpPr>
        <p:spPr>
          <a:xfrm>
            <a:off x="779198" y="5258594"/>
            <a:ext cx="3792802" cy="445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AR" sz="1167"/>
          </a:p>
        </p:txBody>
      </p:sp>
      <p:sp>
        <p:nvSpPr>
          <p:cNvPr id="26630" name="CuadroTexto 11">
            <a:extLst>
              <a:ext uri="{FF2B5EF4-FFF2-40B4-BE49-F238E27FC236}">
                <a16:creationId xmlns:a16="http://schemas.microsoft.com/office/drawing/2014/main" id="{0D2D090C-15AB-AB0B-3F1E-10AA4FA9D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979" y="1453886"/>
            <a:ext cx="607218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s-AR" altLang="es-AR" sz="1667"/>
              <a:t>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48182A0-CE35-0199-4ABD-7D673CE2B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301"/>
            <a:ext cx="9144000" cy="495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873191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348ED04-751A-E1FC-6267-0B2328B860A7}"/>
              </a:ext>
            </a:extLst>
          </p:cNvPr>
          <p:cNvSpPr/>
          <p:nvPr/>
        </p:nvSpPr>
        <p:spPr>
          <a:xfrm>
            <a:off x="98854" y="5288692"/>
            <a:ext cx="4473146" cy="426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6626" name="Title 1">
            <a:extLst>
              <a:ext uri="{FF2B5EF4-FFF2-40B4-BE49-F238E27FC236}">
                <a16:creationId xmlns:a16="http://schemas.microsoft.com/office/drawing/2014/main" id="{1A28F011-1E87-A6A2-01CD-8B1CD696D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9886" y="4575970"/>
            <a:ext cx="4351073" cy="965729"/>
          </a:xfrm>
        </p:spPr>
        <p:txBody>
          <a:bodyPr/>
          <a:lstStyle/>
          <a:p>
            <a:pPr algn="l"/>
            <a:r>
              <a:rPr lang="es-AR" altLang="es-AR" sz="2917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3291DC96-E634-ABA1-CD6D-4244922899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47053" y="4695032"/>
            <a:ext cx="2131218" cy="727604"/>
          </a:xfrm>
        </p:spPr>
        <p:txBody>
          <a:bodyPr anchor="ctr"/>
          <a:lstStyle/>
          <a:p>
            <a:pPr algn="l"/>
            <a:r>
              <a:rPr lang="es-AR" altLang="es-AR" sz="1417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C47B82E-D443-2DC6-56AB-55B86AB7A9BE}"/>
              </a:ext>
            </a:extLst>
          </p:cNvPr>
          <p:cNvSpPr/>
          <p:nvPr/>
        </p:nvSpPr>
        <p:spPr>
          <a:xfrm>
            <a:off x="779198" y="5258594"/>
            <a:ext cx="3792802" cy="445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AR" sz="1167"/>
          </a:p>
        </p:txBody>
      </p:sp>
      <p:sp>
        <p:nvSpPr>
          <p:cNvPr id="26630" name="CuadroTexto 11">
            <a:extLst>
              <a:ext uri="{FF2B5EF4-FFF2-40B4-BE49-F238E27FC236}">
                <a16:creationId xmlns:a16="http://schemas.microsoft.com/office/drawing/2014/main" id="{0D2D090C-15AB-AB0B-3F1E-10AA4FA9D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979" y="1453886"/>
            <a:ext cx="607218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s-AR" altLang="es-AR" sz="1667"/>
              <a:t>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5629547-1B9D-9830-44A0-D16EA7769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301"/>
            <a:ext cx="9144000" cy="494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00689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047E084-ABA2-336B-CEDA-19B33902F808}"/>
              </a:ext>
            </a:extLst>
          </p:cNvPr>
          <p:cNvSpPr/>
          <p:nvPr/>
        </p:nvSpPr>
        <p:spPr>
          <a:xfrm>
            <a:off x="69574" y="4986958"/>
            <a:ext cx="4303644" cy="44229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05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AEB55A2-5916-8068-50E8-7A3A36878F6C}"/>
              </a:ext>
            </a:extLst>
          </p:cNvPr>
          <p:cNvSpPr txBox="1"/>
          <p:nvPr/>
        </p:nvSpPr>
        <p:spPr>
          <a:xfrm>
            <a:off x="993913" y="782707"/>
            <a:ext cx="6857999" cy="2726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800" b="1" dirty="0">
                <a:latin typeface="Segoe UI" panose="020B0502040204020203" pitchFamily="34" charset="0"/>
                <a:ea typeface="Calibri" panose="020F0502020204030204" pitchFamily="34" charset="0"/>
              </a:rPr>
              <a:t>¿¿QUE ES UN MODELO DE NEGOCIOS??</a:t>
            </a:r>
            <a:endParaRPr lang="es-AR" sz="18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s-AR" sz="1800" b="1" dirty="0">
                <a:latin typeface="Segoe UI" panose="020B0502040204020203" pitchFamily="34" charset="0"/>
                <a:ea typeface="Calibri" panose="020F0502020204030204" pitchFamily="34" charset="0"/>
              </a:rPr>
              <a:t> </a:t>
            </a:r>
            <a:endParaRPr lang="es-AR" sz="18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14313" indent="-214313">
              <a:spcAft>
                <a:spcPts val="1125"/>
              </a:spcAft>
              <a:buFont typeface="Wingdings" panose="05000000000000000000" pitchFamily="2" charset="2"/>
              <a:buChar char="q"/>
            </a:pPr>
            <a:r>
              <a:rPr lang="es-AR" sz="1800" dirty="0">
                <a:latin typeface="+mj-lt"/>
                <a:ea typeface="Calibri" panose="020F0502020204030204" pitchFamily="34" charset="0"/>
              </a:rPr>
              <a:t>Un modelo de negocio es una descripción conceptual de cómo una empresa planea generar ingresos y obtener beneficios a través de la entrega de valor a sus clientes. Es el esqueleto de la empresa </a:t>
            </a:r>
          </a:p>
          <a:p>
            <a:pPr marL="214313" indent="-214313">
              <a:spcAft>
                <a:spcPts val="1125"/>
              </a:spcAft>
              <a:buFont typeface="Wingdings" panose="05000000000000000000" pitchFamily="2" charset="2"/>
              <a:buChar char="q"/>
            </a:pPr>
            <a:r>
              <a:rPr lang="es-AR" sz="1800" dirty="0">
                <a:latin typeface="+mj-lt"/>
                <a:ea typeface="Calibri" panose="020F0502020204030204" pitchFamily="34" charset="0"/>
              </a:rPr>
              <a:t>un modelo de negocio explica cómo una empresa </a:t>
            </a:r>
            <a:r>
              <a:rPr lang="es-AR" sz="1800" dirty="0">
                <a:solidFill>
                  <a:srgbClr val="0070C0"/>
                </a:solidFill>
                <a:latin typeface="+mj-lt"/>
                <a:ea typeface="Calibri" panose="020F0502020204030204" pitchFamily="34" charset="0"/>
              </a:rPr>
              <a:t>crea, entrega y captura valor</a:t>
            </a:r>
            <a:r>
              <a:rPr lang="es-AR" sz="1800" dirty="0">
                <a:latin typeface="+mj-lt"/>
                <a:ea typeface="Calibri" panose="020F0502020204030204" pitchFamily="34" charset="0"/>
              </a:rPr>
              <a:t>. Aquí hay algunos componentes clave de un modelo de negocio: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8934D1F-9E62-E8AA-609C-2C3063915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555" y="3489217"/>
            <a:ext cx="2944890" cy="1836957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950F677F-651A-647C-7E80-8A47723E61C5}"/>
              </a:ext>
            </a:extLst>
          </p:cNvPr>
          <p:cNvSpPr/>
          <p:nvPr/>
        </p:nvSpPr>
        <p:spPr>
          <a:xfrm>
            <a:off x="69574" y="5326174"/>
            <a:ext cx="3792802" cy="327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AR" sz="1167"/>
          </a:p>
        </p:txBody>
      </p:sp>
    </p:spTree>
    <p:extLst>
      <p:ext uri="{BB962C8B-B14F-4D97-AF65-F5344CB8AC3E}">
        <p14:creationId xmlns:p14="http://schemas.microsoft.com/office/powerpoint/2010/main" val="2107148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047E084-ABA2-336B-CEDA-19B33902F808}"/>
              </a:ext>
            </a:extLst>
          </p:cNvPr>
          <p:cNvSpPr/>
          <p:nvPr/>
        </p:nvSpPr>
        <p:spPr>
          <a:xfrm>
            <a:off x="69574" y="4986958"/>
            <a:ext cx="4303644" cy="44229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05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12AA4FD-C314-73BB-FBE1-037CAF524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153" y="1487343"/>
            <a:ext cx="5308547" cy="379386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8A6528A-0128-E907-BBF3-8E617E83D15E}"/>
              </a:ext>
            </a:extLst>
          </p:cNvPr>
          <p:cNvSpPr txBox="1"/>
          <p:nvPr/>
        </p:nvSpPr>
        <p:spPr>
          <a:xfrm>
            <a:off x="1848152" y="842341"/>
            <a:ext cx="4711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Componentes de un modelo de negocio </a:t>
            </a:r>
          </a:p>
        </p:txBody>
      </p:sp>
    </p:spTree>
    <p:extLst>
      <p:ext uri="{BB962C8B-B14F-4D97-AF65-F5344CB8AC3E}">
        <p14:creationId xmlns:p14="http://schemas.microsoft.com/office/powerpoint/2010/main" val="24001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348ED04-751A-E1FC-6267-0B2328B860A7}"/>
              </a:ext>
            </a:extLst>
          </p:cNvPr>
          <p:cNvSpPr/>
          <p:nvPr/>
        </p:nvSpPr>
        <p:spPr>
          <a:xfrm>
            <a:off x="98854" y="5288692"/>
            <a:ext cx="4473146" cy="426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6626" name="Title 1">
            <a:extLst>
              <a:ext uri="{FF2B5EF4-FFF2-40B4-BE49-F238E27FC236}">
                <a16:creationId xmlns:a16="http://schemas.microsoft.com/office/drawing/2014/main" id="{1A28F011-1E87-A6A2-01CD-8B1CD696D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9886" y="4575970"/>
            <a:ext cx="4351073" cy="965729"/>
          </a:xfrm>
        </p:spPr>
        <p:txBody>
          <a:bodyPr/>
          <a:lstStyle/>
          <a:p>
            <a:pPr algn="l"/>
            <a:r>
              <a:rPr lang="es-AR" altLang="es-AR" sz="2917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3291DC96-E634-ABA1-CD6D-4244922899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47053" y="4695032"/>
            <a:ext cx="2131218" cy="727604"/>
          </a:xfrm>
        </p:spPr>
        <p:txBody>
          <a:bodyPr anchor="ctr"/>
          <a:lstStyle/>
          <a:p>
            <a:pPr algn="l"/>
            <a:r>
              <a:rPr lang="es-AR" altLang="es-AR" sz="1417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C47B82E-D443-2DC6-56AB-55B86AB7A9BE}"/>
              </a:ext>
            </a:extLst>
          </p:cNvPr>
          <p:cNvSpPr/>
          <p:nvPr/>
        </p:nvSpPr>
        <p:spPr>
          <a:xfrm>
            <a:off x="779198" y="5258594"/>
            <a:ext cx="3792802" cy="445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AR" sz="1167"/>
          </a:p>
        </p:txBody>
      </p:sp>
      <p:sp>
        <p:nvSpPr>
          <p:cNvPr id="26630" name="CuadroTexto 11">
            <a:extLst>
              <a:ext uri="{FF2B5EF4-FFF2-40B4-BE49-F238E27FC236}">
                <a16:creationId xmlns:a16="http://schemas.microsoft.com/office/drawing/2014/main" id="{0D2D090C-15AB-AB0B-3F1E-10AA4FA9D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979" y="1453886"/>
            <a:ext cx="607218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s-AR" altLang="es-AR" sz="1667"/>
              <a:t>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DEEDBC3-3E14-7313-44C0-CD67E8C3C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364"/>
            <a:ext cx="9144000" cy="499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385439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047E084-ABA2-336B-CEDA-19B33902F808}"/>
              </a:ext>
            </a:extLst>
          </p:cNvPr>
          <p:cNvSpPr/>
          <p:nvPr/>
        </p:nvSpPr>
        <p:spPr>
          <a:xfrm>
            <a:off x="0" y="5272708"/>
            <a:ext cx="4303644" cy="44229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05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B49E64F-F258-CDED-75EA-FEDDD8DB768A}"/>
              </a:ext>
            </a:extLst>
          </p:cNvPr>
          <p:cNvSpPr txBox="1"/>
          <p:nvPr/>
        </p:nvSpPr>
        <p:spPr>
          <a:xfrm>
            <a:off x="1008822" y="1250329"/>
            <a:ext cx="7126357" cy="3234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125"/>
              </a:spcAft>
            </a:pPr>
            <a:r>
              <a:rPr lang="es-AR" sz="1500" dirty="0">
                <a:latin typeface="+mj-lt"/>
                <a:ea typeface="Calibri" panose="020F0502020204030204" pitchFamily="34" charset="0"/>
              </a:rPr>
              <a:t>Componentes de un modelo de negocio </a:t>
            </a:r>
          </a:p>
          <a:p>
            <a:pPr marL="257175" indent="-257175">
              <a:buFont typeface="Wingdings" panose="05000000000000000000" pitchFamily="2" charset="2"/>
              <a:buChar char="Ø"/>
              <a:tabLst>
                <a:tab pos="342900" algn="l"/>
              </a:tabLst>
            </a:pPr>
            <a:r>
              <a:rPr lang="es-AR" sz="1500" b="1" dirty="0">
                <a:latin typeface="+mj-lt"/>
                <a:ea typeface="Times New Roman" panose="02020603050405020304" pitchFamily="18" charset="0"/>
              </a:rPr>
              <a:t>Propuesta de valor</a:t>
            </a:r>
            <a:r>
              <a:rPr lang="es-AR" sz="1500" dirty="0">
                <a:latin typeface="+mj-lt"/>
                <a:ea typeface="Times New Roman" panose="02020603050405020304" pitchFamily="18" charset="0"/>
              </a:rPr>
              <a:t>: Describe el conjunto de productos o servicios que una empresa ofrece a sus clientes y cómo estos productos o servicios satisfacen las necesidades o solucionan los problemas de los clientes de manera única y diferenciada.</a:t>
            </a:r>
            <a:endParaRPr lang="es-AR" sz="1500" dirty="0">
              <a:latin typeface="+mj-lt"/>
              <a:ea typeface="Calibri" panose="020F0502020204030204" pitchFamily="34" charset="0"/>
            </a:endParaRPr>
          </a:p>
          <a:p>
            <a:pPr marL="257175" indent="-257175">
              <a:buFont typeface="Wingdings" panose="05000000000000000000" pitchFamily="2" charset="2"/>
              <a:buChar char="Ø"/>
              <a:tabLst>
                <a:tab pos="342900" algn="l"/>
              </a:tabLst>
            </a:pPr>
            <a:r>
              <a:rPr lang="es-AR" sz="1500" b="1" dirty="0">
                <a:latin typeface="+mj-lt"/>
                <a:ea typeface="Times New Roman" panose="02020603050405020304" pitchFamily="18" charset="0"/>
              </a:rPr>
              <a:t>Segmento de clientes</a:t>
            </a:r>
            <a:r>
              <a:rPr lang="es-AR" sz="1500" dirty="0">
                <a:latin typeface="+mj-lt"/>
                <a:ea typeface="Times New Roman" panose="02020603050405020304" pitchFamily="18" charset="0"/>
              </a:rPr>
              <a:t>: Identifica los grupos específicos de clientes a los que la empresa planea servir. Esto implica comprender las características demográficas, comportamentales y psicográficas de estos segmentos de clientes y cómo se pueden abordar de manera efectiva.</a:t>
            </a:r>
            <a:endParaRPr lang="es-AR" sz="1500" dirty="0">
              <a:latin typeface="+mj-lt"/>
              <a:ea typeface="Calibri" panose="020F0502020204030204" pitchFamily="34" charset="0"/>
            </a:endParaRPr>
          </a:p>
          <a:p>
            <a:pPr marL="257175" indent="-257175">
              <a:buFont typeface="Wingdings" panose="05000000000000000000" pitchFamily="2" charset="2"/>
              <a:buChar char="Ø"/>
              <a:tabLst>
                <a:tab pos="342900" algn="l"/>
              </a:tabLst>
            </a:pPr>
            <a:r>
              <a:rPr lang="es-AR" sz="1500" b="1" dirty="0">
                <a:latin typeface="+mj-lt"/>
                <a:ea typeface="Times New Roman" panose="02020603050405020304" pitchFamily="18" charset="0"/>
              </a:rPr>
              <a:t>Canales de distribución</a:t>
            </a:r>
            <a:r>
              <a:rPr lang="es-AR" sz="1500" dirty="0">
                <a:latin typeface="+mj-lt"/>
                <a:ea typeface="Times New Roman" panose="02020603050405020304" pitchFamily="18" charset="0"/>
              </a:rPr>
              <a:t>: Se refiere a los medios a través de los cuales la empresa entrega su propuesta de valor a los clientes. Esto puede incluir canales de venta físicos, como tiendas minoristas, o canales digitales, como sitios web o aplicaciones móviles.</a:t>
            </a:r>
            <a:endParaRPr lang="es-AR" sz="1500" dirty="0">
              <a:latin typeface="+mj-lt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503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047E084-ABA2-336B-CEDA-19B33902F808}"/>
              </a:ext>
            </a:extLst>
          </p:cNvPr>
          <p:cNvSpPr/>
          <p:nvPr/>
        </p:nvSpPr>
        <p:spPr>
          <a:xfrm>
            <a:off x="0" y="5272708"/>
            <a:ext cx="4303644" cy="44229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05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53C88B3-322A-5A94-BD8D-D995306D5A05}"/>
              </a:ext>
            </a:extLst>
          </p:cNvPr>
          <p:cNvSpPr txBox="1"/>
          <p:nvPr/>
        </p:nvSpPr>
        <p:spPr>
          <a:xfrm>
            <a:off x="516835" y="593863"/>
            <a:ext cx="8001000" cy="4478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>
              <a:buFont typeface="Wingdings" panose="05000000000000000000" pitchFamily="2" charset="2"/>
              <a:buChar char="Ø"/>
              <a:tabLst>
                <a:tab pos="342900" algn="l"/>
              </a:tabLst>
            </a:pPr>
            <a:r>
              <a:rPr lang="es-AR" sz="1500" b="1" dirty="0">
                <a:latin typeface="+mj-lt"/>
                <a:ea typeface="Times New Roman" panose="02020603050405020304" pitchFamily="18" charset="0"/>
              </a:rPr>
              <a:t>Relaciones con los clientes</a:t>
            </a:r>
            <a:r>
              <a:rPr lang="es-AR" sz="1500" dirty="0">
                <a:latin typeface="+mj-lt"/>
                <a:ea typeface="Times New Roman" panose="02020603050405020304" pitchFamily="18" charset="0"/>
              </a:rPr>
              <a:t>: Describe cómo la empresa interactúa con sus clientes a lo largo de su ciclo de vida, desde la adquisición inicial hasta la retención y el soporte continuo. Esto puede incluir servicios de atención al cliente, programas de fidelización y otros esfuerzos destinados a construir relaciones sólidas con los clientes.</a:t>
            </a:r>
            <a:endParaRPr lang="es-AR" sz="1500" dirty="0">
              <a:latin typeface="+mj-lt"/>
              <a:ea typeface="Calibri" panose="020F0502020204030204" pitchFamily="34" charset="0"/>
            </a:endParaRPr>
          </a:p>
          <a:p>
            <a:pPr marL="257175" indent="-257175">
              <a:buFont typeface="Wingdings" panose="05000000000000000000" pitchFamily="2" charset="2"/>
              <a:buChar char="Ø"/>
              <a:tabLst>
                <a:tab pos="342900" algn="l"/>
              </a:tabLst>
            </a:pPr>
            <a:r>
              <a:rPr lang="es-AR" sz="1500" b="1" dirty="0">
                <a:latin typeface="+mj-lt"/>
                <a:ea typeface="Times New Roman" panose="02020603050405020304" pitchFamily="18" charset="0"/>
              </a:rPr>
              <a:t>Fuentes de ingresos</a:t>
            </a:r>
            <a:r>
              <a:rPr lang="es-AR" sz="1500" dirty="0">
                <a:latin typeface="+mj-lt"/>
                <a:ea typeface="Times New Roman" panose="02020603050405020304" pitchFamily="18" charset="0"/>
              </a:rPr>
              <a:t>: Detalla las diferentes formas en que la empresa genera ingresos a través de la venta de productos o servicios. Esto puede incluir modelos de precios como la venta directa, suscripciones, publicidad u otros ingresos derivados de la prestación de servicios adicionales.</a:t>
            </a:r>
            <a:endParaRPr lang="es-AR" sz="1500" dirty="0">
              <a:latin typeface="+mj-lt"/>
              <a:ea typeface="Calibri" panose="020F0502020204030204" pitchFamily="34" charset="0"/>
            </a:endParaRPr>
          </a:p>
          <a:p>
            <a:pPr marL="257175" indent="-257175">
              <a:buFont typeface="Wingdings" panose="05000000000000000000" pitchFamily="2" charset="2"/>
              <a:buChar char="Ø"/>
              <a:tabLst>
                <a:tab pos="342900" algn="l"/>
              </a:tabLst>
            </a:pPr>
            <a:r>
              <a:rPr lang="es-AR" sz="1500" b="1" dirty="0">
                <a:latin typeface="+mj-lt"/>
                <a:ea typeface="Times New Roman" panose="02020603050405020304" pitchFamily="18" charset="0"/>
              </a:rPr>
              <a:t>Recursos clave</a:t>
            </a:r>
            <a:r>
              <a:rPr lang="es-AR" sz="1500" dirty="0">
                <a:latin typeface="+mj-lt"/>
                <a:ea typeface="Times New Roman" panose="02020603050405020304" pitchFamily="18" charset="0"/>
              </a:rPr>
              <a:t>: Identifica los activos, capacidades y recursos necesarios para operar el negocio de manera efectiva. Esto puede incluir recursos físicos, como instalaciones y equipos, así como recursos intangibles, como propiedad intelectual, conocimientos especializados y relaciones con socios.</a:t>
            </a:r>
            <a:endParaRPr lang="es-AR" sz="1500" dirty="0">
              <a:latin typeface="+mj-lt"/>
              <a:ea typeface="Calibri" panose="020F0502020204030204" pitchFamily="34" charset="0"/>
            </a:endParaRPr>
          </a:p>
          <a:p>
            <a:pPr marL="257175" indent="-257175">
              <a:buFont typeface="Wingdings" panose="05000000000000000000" pitchFamily="2" charset="2"/>
              <a:buChar char="Ø"/>
              <a:tabLst>
                <a:tab pos="342900" algn="l"/>
              </a:tabLst>
            </a:pPr>
            <a:r>
              <a:rPr lang="es-AR" sz="1500" b="1" dirty="0">
                <a:latin typeface="+mj-lt"/>
                <a:ea typeface="Times New Roman" panose="02020603050405020304" pitchFamily="18" charset="0"/>
              </a:rPr>
              <a:t>Actividades clave</a:t>
            </a:r>
            <a:r>
              <a:rPr lang="es-AR" sz="1500" dirty="0">
                <a:latin typeface="+mj-lt"/>
                <a:ea typeface="Times New Roman" panose="02020603050405020304" pitchFamily="18" charset="0"/>
              </a:rPr>
              <a:t>: Describe las acciones específicas que la empresa debe llevar a cabo para ofrecer su propuesta de valor, mantener sus relaciones con los clientes y generar ingresos. Esto puede incluir actividades como producción, marketing, ventas, distribución y servicio al cliente.</a:t>
            </a:r>
            <a:endParaRPr lang="es-AR" sz="1500" dirty="0">
              <a:latin typeface="+mj-lt"/>
              <a:ea typeface="Calibri" panose="020F0502020204030204" pitchFamily="34" charset="0"/>
            </a:endParaRPr>
          </a:p>
          <a:p>
            <a:pPr marL="257175" indent="-257175">
              <a:buFont typeface="Wingdings" panose="05000000000000000000" pitchFamily="2" charset="2"/>
              <a:buChar char="Ø"/>
              <a:tabLst>
                <a:tab pos="342900" algn="l"/>
              </a:tabLst>
            </a:pPr>
            <a:r>
              <a:rPr lang="es-AR" sz="1500" b="1" dirty="0">
                <a:latin typeface="+mj-lt"/>
                <a:ea typeface="Times New Roman" panose="02020603050405020304" pitchFamily="18" charset="0"/>
              </a:rPr>
              <a:t>Estructura de costos</a:t>
            </a:r>
            <a:r>
              <a:rPr lang="es-AR" sz="1500" dirty="0">
                <a:latin typeface="+mj-lt"/>
                <a:ea typeface="Times New Roman" panose="02020603050405020304" pitchFamily="18" charset="0"/>
              </a:rPr>
              <a:t>: Detalla todos los costos asociados con la operación del negocio, incluidos los costos fijos y variables. Esto puede incluir costos de producción, marketing, distribución, recursos humanos, tecnología y otros gastos operativos</a:t>
            </a:r>
            <a:r>
              <a:rPr lang="es-AR" sz="1350" dirty="0">
                <a:latin typeface="Segoe UI" panose="020B0502040204020203" pitchFamily="34" charset="0"/>
                <a:ea typeface="Times New Roman" panose="02020603050405020304" pitchFamily="18" charset="0"/>
              </a:rPr>
              <a:t>.</a:t>
            </a:r>
            <a:endParaRPr lang="es-AR" sz="15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93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047E084-ABA2-336B-CEDA-19B33902F808}"/>
              </a:ext>
            </a:extLst>
          </p:cNvPr>
          <p:cNvSpPr/>
          <p:nvPr/>
        </p:nvSpPr>
        <p:spPr>
          <a:xfrm>
            <a:off x="47927" y="5272708"/>
            <a:ext cx="4303644" cy="44229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05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5C6C671-9C8D-B54B-E68B-9EF35813AB0D}"/>
              </a:ext>
            </a:extLst>
          </p:cNvPr>
          <p:cNvSpPr txBox="1"/>
          <p:nvPr/>
        </p:nvSpPr>
        <p:spPr>
          <a:xfrm>
            <a:off x="1848152" y="842341"/>
            <a:ext cx="4711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Herramientas del modelo de negocio 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2F5DE53-94E6-4CBC-6B8C-B8AD7413A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1723318"/>
            <a:ext cx="7156173" cy="272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983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047E084-ABA2-336B-CEDA-19B33902F808}"/>
              </a:ext>
            </a:extLst>
          </p:cNvPr>
          <p:cNvSpPr/>
          <p:nvPr/>
        </p:nvSpPr>
        <p:spPr>
          <a:xfrm>
            <a:off x="0" y="5272708"/>
            <a:ext cx="4303644" cy="44229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05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5502246-575C-6E61-5F28-9C324D730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40" y="1359176"/>
            <a:ext cx="7941365" cy="368955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4C98E45-6668-9BCC-F81D-B57CE7EE38A2}"/>
              </a:ext>
            </a:extLst>
          </p:cNvPr>
          <p:cNvSpPr txBox="1"/>
          <p:nvPr/>
        </p:nvSpPr>
        <p:spPr>
          <a:xfrm>
            <a:off x="1620078" y="66627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100" b="1" dirty="0">
                <a:latin typeface="Segoe UI" panose="020B0502040204020203" pitchFamily="34" charset="0"/>
                <a:cs typeface="Segoe UI" panose="020B0502040204020203" pitchFamily="34" charset="0"/>
              </a:rPr>
              <a:t>Paso 1 </a:t>
            </a:r>
            <a:r>
              <a:rPr lang="es-AR" sz="1500" b="1" dirty="0">
                <a:latin typeface="Segoe UI" panose="020B0502040204020203" pitchFamily="34" charset="0"/>
                <a:cs typeface="Segoe UI" panose="020B0502040204020203" pitchFamily="34" charset="0"/>
              </a:rPr>
              <a:t>Imaginar : </a:t>
            </a:r>
            <a:r>
              <a:rPr lang="es-AR" sz="15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CANVAS</a:t>
            </a:r>
            <a:r>
              <a:rPr lang="es-AR" sz="1500" b="1" dirty="0">
                <a:latin typeface="Segoe UI" panose="020B0502040204020203" pitchFamily="34" charset="0"/>
                <a:cs typeface="Segoe UI" panose="020B0502040204020203" pitchFamily="34" charset="0"/>
              </a:rPr>
              <a:t> Propuesta de Valor (hipótesis )  </a:t>
            </a:r>
          </a:p>
        </p:txBody>
      </p:sp>
    </p:spTree>
    <p:extLst>
      <p:ext uri="{BB962C8B-B14F-4D97-AF65-F5344CB8AC3E}">
        <p14:creationId xmlns:p14="http://schemas.microsoft.com/office/powerpoint/2010/main" val="3011890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047E084-ABA2-336B-CEDA-19B33902F808}"/>
              </a:ext>
            </a:extLst>
          </p:cNvPr>
          <p:cNvSpPr/>
          <p:nvPr/>
        </p:nvSpPr>
        <p:spPr>
          <a:xfrm>
            <a:off x="69574" y="4986958"/>
            <a:ext cx="4303644" cy="44229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05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F2A7FD1-E32F-868C-33C3-BBD64D268E32}"/>
              </a:ext>
            </a:extLst>
          </p:cNvPr>
          <p:cNvSpPr txBox="1"/>
          <p:nvPr/>
        </p:nvSpPr>
        <p:spPr>
          <a:xfrm>
            <a:off x="1620078" y="66627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100" b="1" dirty="0">
                <a:latin typeface="Segoe UI" panose="020B0502040204020203" pitchFamily="34" charset="0"/>
                <a:cs typeface="Segoe UI" panose="020B0502040204020203" pitchFamily="34" charset="0"/>
              </a:rPr>
              <a:t>Paso 2</a:t>
            </a:r>
            <a:r>
              <a:rPr lang="es-AR" sz="1500" b="1" dirty="0">
                <a:latin typeface="Segoe UI" panose="020B0502040204020203" pitchFamily="34" charset="0"/>
                <a:cs typeface="Segoe UI" panose="020B0502040204020203" pitchFamily="34" charset="0"/>
              </a:rPr>
              <a:t> Imaginar /Observo: Un dia en la vida de cliente  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838F39D-6D30-006B-0F9F-A9ACD31E2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88" y="1578590"/>
            <a:ext cx="8195025" cy="306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432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047E084-ABA2-336B-CEDA-19B33902F808}"/>
              </a:ext>
            </a:extLst>
          </p:cNvPr>
          <p:cNvSpPr/>
          <p:nvPr/>
        </p:nvSpPr>
        <p:spPr>
          <a:xfrm>
            <a:off x="0" y="5272708"/>
            <a:ext cx="4303644" cy="44229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05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F2A7FD1-E32F-868C-33C3-BBD64D268E32}"/>
              </a:ext>
            </a:extLst>
          </p:cNvPr>
          <p:cNvSpPr txBox="1"/>
          <p:nvPr/>
        </p:nvSpPr>
        <p:spPr>
          <a:xfrm>
            <a:off x="1620078" y="646394"/>
            <a:ext cx="45720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100" b="1" dirty="0">
                <a:latin typeface="Segoe UI" panose="020B0502040204020203" pitchFamily="34" charset="0"/>
                <a:cs typeface="Segoe UI" panose="020B0502040204020203" pitchFamily="34" charset="0"/>
              </a:rPr>
              <a:t>Paso 3</a:t>
            </a:r>
            <a:r>
              <a:rPr lang="es-AR" sz="1500" b="1" dirty="0">
                <a:latin typeface="Segoe UI" panose="020B0502040204020203" pitchFamily="34" charset="0"/>
                <a:cs typeface="Segoe UI" panose="020B0502040204020203" pitchFamily="34" charset="0"/>
              </a:rPr>
              <a:t> Construir:  Un mapa de empatía   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245BC0B-0421-E538-A2C8-0723CFA40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456" y="1242787"/>
            <a:ext cx="6273088" cy="374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27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047E084-ABA2-336B-CEDA-19B33902F808}"/>
              </a:ext>
            </a:extLst>
          </p:cNvPr>
          <p:cNvSpPr/>
          <p:nvPr/>
        </p:nvSpPr>
        <p:spPr>
          <a:xfrm>
            <a:off x="0" y="5272708"/>
            <a:ext cx="4303644" cy="44229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05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F2A7FD1-E32F-868C-33C3-BBD64D268E32}"/>
              </a:ext>
            </a:extLst>
          </p:cNvPr>
          <p:cNvSpPr txBox="1"/>
          <p:nvPr/>
        </p:nvSpPr>
        <p:spPr>
          <a:xfrm>
            <a:off x="1620078" y="666272"/>
            <a:ext cx="52081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100" b="1" dirty="0">
                <a:latin typeface="Segoe UI" panose="020B0502040204020203" pitchFamily="34" charset="0"/>
                <a:cs typeface="Segoe UI" panose="020B0502040204020203" pitchFamily="34" charset="0"/>
              </a:rPr>
              <a:t>Paso 4  </a:t>
            </a:r>
            <a:r>
              <a:rPr lang="es-AR" sz="1500" b="1" dirty="0">
                <a:latin typeface="Segoe UI" panose="020B0502040204020203" pitchFamily="34" charset="0"/>
                <a:cs typeface="Segoe UI" panose="020B0502040204020203" pitchFamily="34" charset="0"/>
              </a:rPr>
              <a:t>Validar: </a:t>
            </a:r>
            <a:r>
              <a:rPr lang="es-AR" sz="15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Canvas</a:t>
            </a:r>
            <a:r>
              <a:rPr lang="es-AR" sz="1500" b="1" dirty="0">
                <a:latin typeface="Segoe UI" panose="020B0502040204020203" pitchFamily="34" charset="0"/>
                <a:cs typeface="Segoe UI" panose="020B0502040204020203" pitchFamily="34" charset="0"/>
              </a:rPr>
              <a:t> Propuesta de Valor    (validado) 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D7116A7-CE96-FC4D-7D5E-C9AB4C9A7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857" y="1247723"/>
            <a:ext cx="6480286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70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047E084-ABA2-336B-CEDA-19B33902F808}"/>
              </a:ext>
            </a:extLst>
          </p:cNvPr>
          <p:cNvSpPr/>
          <p:nvPr/>
        </p:nvSpPr>
        <p:spPr>
          <a:xfrm>
            <a:off x="-1" y="5208104"/>
            <a:ext cx="4729163" cy="44229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05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F2A7FD1-E32F-868C-33C3-BBD64D268E32}"/>
              </a:ext>
            </a:extLst>
          </p:cNvPr>
          <p:cNvSpPr txBox="1"/>
          <p:nvPr/>
        </p:nvSpPr>
        <p:spPr>
          <a:xfrm>
            <a:off x="1620078" y="666272"/>
            <a:ext cx="4890053" cy="854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buSzPts val="1400"/>
            </a:pPr>
            <a:r>
              <a:rPr lang="es-AR" sz="1350" b="1" i="1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endParaRPr lang="es-AR" sz="1350" dirty="0">
              <a:latin typeface="Arial" panose="020B0604020202020204" pitchFamily="34" charset="0"/>
            </a:endParaRPr>
          </a:p>
          <a:p>
            <a:pPr fontAlgn="ctr"/>
            <a:r>
              <a:rPr lang="es-AR" sz="2100" b="1" dirty="0">
                <a:solidFill>
                  <a:srgbClr val="333333"/>
                </a:solidFill>
                <a:latin typeface="Arial" panose="020B0604020202020204" pitchFamily="34" charset="0"/>
              </a:rPr>
              <a:t>Paso 5 </a:t>
            </a:r>
            <a:r>
              <a:rPr lang="es-AR" sz="1500" b="1" dirty="0">
                <a:solidFill>
                  <a:srgbClr val="333333"/>
                </a:solidFill>
                <a:latin typeface="Arial" panose="020B0604020202020204" pitchFamily="34" charset="0"/>
              </a:rPr>
              <a:t>Probar: </a:t>
            </a:r>
            <a:r>
              <a:rPr lang="es-AR" sz="1500" b="1" dirty="0" err="1">
                <a:solidFill>
                  <a:srgbClr val="333333"/>
                </a:solidFill>
                <a:latin typeface="Arial" panose="020B0604020202020204" pitchFamily="34" charset="0"/>
              </a:rPr>
              <a:t>Validation</a:t>
            </a:r>
            <a:r>
              <a:rPr lang="es-AR" sz="1500" b="1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es-AR" sz="1500" b="1" dirty="0" err="1">
                <a:solidFill>
                  <a:srgbClr val="333333"/>
                </a:solidFill>
                <a:latin typeface="Arial" panose="020B0604020202020204" pitchFamily="34" charset="0"/>
              </a:rPr>
              <a:t>Board</a:t>
            </a:r>
            <a:r>
              <a:rPr lang="es-AR" sz="1500" b="1" dirty="0">
                <a:solidFill>
                  <a:srgbClr val="333333"/>
                </a:solidFill>
                <a:latin typeface="Arial" panose="020B0604020202020204" pitchFamily="34" charset="0"/>
              </a:rPr>
              <a:t>(tablero de validación) </a:t>
            </a:r>
            <a:endParaRPr lang="es-AR" sz="1500" dirty="0">
              <a:latin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A588C13-1DC0-710E-BCC9-397E5B945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1573637"/>
            <a:ext cx="7712765" cy="363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60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047E084-ABA2-336B-CEDA-19B33902F808}"/>
              </a:ext>
            </a:extLst>
          </p:cNvPr>
          <p:cNvSpPr/>
          <p:nvPr/>
        </p:nvSpPr>
        <p:spPr>
          <a:xfrm>
            <a:off x="0" y="5272708"/>
            <a:ext cx="4303644" cy="44229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05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F2A7FD1-E32F-868C-33C3-BBD64D268E32}"/>
              </a:ext>
            </a:extLst>
          </p:cNvPr>
          <p:cNvSpPr txBox="1"/>
          <p:nvPr/>
        </p:nvSpPr>
        <p:spPr>
          <a:xfrm>
            <a:off x="1003853" y="566881"/>
            <a:ext cx="730526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buSzPts val="1400"/>
            </a:pPr>
            <a:r>
              <a:rPr lang="es-AR" sz="1500" b="1" i="1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endParaRPr lang="es-AR" sz="1500" dirty="0">
              <a:latin typeface="Arial" panose="020B0604020202020204" pitchFamily="34" charset="0"/>
            </a:endParaRPr>
          </a:p>
          <a:p>
            <a:pPr fontAlgn="ctr"/>
            <a:r>
              <a:rPr lang="es-AR" sz="1500" b="1" i="1" dirty="0">
                <a:solidFill>
                  <a:srgbClr val="333333"/>
                </a:solidFill>
                <a:latin typeface="Arial" panose="020B0604020202020204" pitchFamily="34" charset="0"/>
              </a:rPr>
              <a:t>Calcular: </a:t>
            </a:r>
            <a:r>
              <a:rPr lang="es-AR" sz="1500" b="1" i="1" dirty="0" err="1">
                <a:solidFill>
                  <a:srgbClr val="333333"/>
                </a:solidFill>
                <a:latin typeface="Arial" panose="020B0604020202020204" pitchFamily="34" charset="0"/>
              </a:rPr>
              <a:t>MDUA</a:t>
            </a:r>
            <a:r>
              <a:rPr lang="es-AR" sz="1500" b="1" i="1" dirty="0">
                <a:solidFill>
                  <a:srgbClr val="333333"/>
                </a:solidFill>
                <a:latin typeface="Arial" panose="020B0604020202020204" pitchFamily="34" charset="0"/>
              </a:rPr>
              <a:t>, </a:t>
            </a:r>
            <a:r>
              <a:rPr lang="es-AR" sz="1500" b="1" i="1" dirty="0" err="1">
                <a:solidFill>
                  <a:srgbClr val="333333"/>
                </a:solidFill>
                <a:latin typeface="Arial" panose="020B0604020202020204" pitchFamily="34" charset="0"/>
              </a:rPr>
              <a:t>MDU</a:t>
            </a:r>
            <a:r>
              <a:rPr lang="es-AR" sz="1500" b="1" i="1" dirty="0">
                <a:solidFill>
                  <a:srgbClr val="333333"/>
                </a:solidFill>
                <a:latin typeface="Arial" panose="020B0604020202020204" pitchFamily="34" charset="0"/>
              </a:rPr>
              <a:t> y </a:t>
            </a:r>
            <a:r>
              <a:rPr lang="es-AR" sz="1500" b="1" i="1" dirty="0" err="1">
                <a:solidFill>
                  <a:srgbClr val="333333"/>
                </a:solidFill>
                <a:latin typeface="Arial" panose="020B0604020202020204" pitchFamily="34" charset="0"/>
              </a:rPr>
              <a:t>MTD</a:t>
            </a:r>
            <a:endParaRPr lang="es-AR" sz="2100" dirty="0">
              <a:latin typeface="Arial" panose="020B0604020202020204" pitchFamily="34" charset="0"/>
            </a:endParaRPr>
          </a:p>
        </p:txBody>
      </p:sp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A957B229-F59B-DC04-9802-638614618A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53716" y="1502569"/>
          <a:ext cx="6836569" cy="2707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115384" imgH="3610093" progId="Excel.Sheet.12">
                  <p:embed/>
                </p:oleObj>
              </mc:Choice>
              <mc:Fallback>
                <p:oleObj name="Worksheet" r:id="rId2" imgW="9115384" imgH="3610093" progId="Excel.Sheet.12">
                  <p:embed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A957B229-F59B-DC04-9802-638614618A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53716" y="1502569"/>
                        <a:ext cx="6836569" cy="27074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4879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047E084-ABA2-336B-CEDA-19B33902F808}"/>
              </a:ext>
            </a:extLst>
          </p:cNvPr>
          <p:cNvSpPr/>
          <p:nvPr/>
        </p:nvSpPr>
        <p:spPr>
          <a:xfrm>
            <a:off x="69574" y="4986958"/>
            <a:ext cx="4303644" cy="44229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05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43C1467-633B-3D6B-2B13-CFB8B2612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4" y="958538"/>
            <a:ext cx="8716619" cy="430174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7E4ED6D-8582-2866-804E-256C95D14669}"/>
              </a:ext>
            </a:extLst>
          </p:cNvPr>
          <p:cNvSpPr txBox="1"/>
          <p:nvPr/>
        </p:nvSpPr>
        <p:spPr>
          <a:xfrm>
            <a:off x="993913" y="454716"/>
            <a:ext cx="7315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buSzPts val="1400"/>
            </a:pPr>
            <a:r>
              <a:rPr lang="es-AR" sz="1500" b="1" i="1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endParaRPr lang="es-AR" sz="1500" dirty="0">
              <a:latin typeface="Arial" panose="020B0604020202020204" pitchFamily="34" charset="0"/>
            </a:endParaRPr>
          </a:p>
          <a:p>
            <a:pPr fontAlgn="ctr"/>
            <a:r>
              <a:rPr lang="es-AR" sz="2100" b="1" i="1" dirty="0">
                <a:solidFill>
                  <a:srgbClr val="333333"/>
                </a:solidFill>
                <a:latin typeface="Arial" panose="020B0604020202020204" pitchFamily="34" charset="0"/>
              </a:rPr>
              <a:t>Paso 6 </a:t>
            </a:r>
            <a:r>
              <a:rPr lang="es-AR" sz="1500" b="1" i="1" dirty="0">
                <a:solidFill>
                  <a:srgbClr val="333333"/>
                </a:solidFill>
                <a:latin typeface="Arial" panose="020B0604020202020204" pitchFamily="34" charset="0"/>
              </a:rPr>
              <a:t> Business </a:t>
            </a:r>
            <a:r>
              <a:rPr lang="es-AR" sz="1500" b="1" i="1" dirty="0" err="1">
                <a:solidFill>
                  <a:srgbClr val="333333"/>
                </a:solidFill>
                <a:latin typeface="Arial" panose="020B0604020202020204" pitchFamily="34" charset="0"/>
              </a:rPr>
              <a:t>Model</a:t>
            </a:r>
            <a:r>
              <a:rPr lang="es-AR" sz="1500" b="1" i="1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es-AR" sz="1500" b="1" i="1" dirty="0" err="1">
                <a:solidFill>
                  <a:srgbClr val="333333"/>
                </a:solidFill>
                <a:latin typeface="Arial" panose="020B0604020202020204" pitchFamily="34" charset="0"/>
              </a:rPr>
              <a:t>Canvas</a:t>
            </a:r>
            <a:r>
              <a:rPr lang="es-AR" sz="1500" b="1" i="1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endParaRPr lang="es-AR" sz="21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009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348ED04-751A-E1FC-6267-0B2328B860A7}"/>
              </a:ext>
            </a:extLst>
          </p:cNvPr>
          <p:cNvSpPr/>
          <p:nvPr/>
        </p:nvSpPr>
        <p:spPr>
          <a:xfrm>
            <a:off x="98854" y="5288692"/>
            <a:ext cx="4473146" cy="426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6626" name="Title 1">
            <a:extLst>
              <a:ext uri="{FF2B5EF4-FFF2-40B4-BE49-F238E27FC236}">
                <a16:creationId xmlns:a16="http://schemas.microsoft.com/office/drawing/2014/main" id="{1A28F011-1E87-A6A2-01CD-8B1CD696D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9886" y="4575970"/>
            <a:ext cx="4351073" cy="965729"/>
          </a:xfrm>
        </p:spPr>
        <p:txBody>
          <a:bodyPr/>
          <a:lstStyle/>
          <a:p>
            <a:pPr algn="l"/>
            <a:r>
              <a:rPr lang="es-AR" altLang="es-AR" sz="2917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3291DC96-E634-ABA1-CD6D-4244922899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47053" y="4695032"/>
            <a:ext cx="2131218" cy="727604"/>
          </a:xfrm>
        </p:spPr>
        <p:txBody>
          <a:bodyPr anchor="ctr"/>
          <a:lstStyle/>
          <a:p>
            <a:pPr algn="l"/>
            <a:r>
              <a:rPr lang="es-AR" altLang="es-AR" sz="1417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C47B82E-D443-2DC6-56AB-55B86AB7A9BE}"/>
              </a:ext>
            </a:extLst>
          </p:cNvPr>
          <p:cNvSpPr/>
          <p:nvPr/>
        </p:nvSpPr>
        <p:spPr>
          <a:xfrm>
            <a:off x="779198" y="5258594"/>
            <a:ext cx="3792802" cy="445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AR" sz="1167"/>
          </a:p>
        </p:txBody>
      </p:sp>
      <p:sp>
        <p:nvSpPr>
          <p:cNvPr id="26630" name="CuadroTexto 11">
            <a:extLst>
              <a:ext uri="{FF2B5EF4-FFF2-40B4-BE49-F238E27FC236}">
                <a16:creationId xmlns:a16="http://schemas.microsoft.com/office/drawing/2014/main" id="{0D2D090C-15AB-AB0B-3F1E-10AA4FA9D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979" y="1453886"/>
            <a:ext cx="607218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s-AR" altLang="es-AR" sz="1667"/>
              <a:t>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D16BB7F-498D-1617-A428-21D00AF96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84"/>
            <a:ext cx="9144000" cy="489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116385"/>
      </p:ext>
    </p:extLst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047E084-ABA2-336B-CEDA-19B33902F808}"/>
              </a:ext>
            </a:extLst>
          </p:cNvPr>
          <p:cNvSpPr/>
          <p:nvPr/>
        </p:nvSpPr>
        <p:spPr>
          <a:xfrm>
            <a:off x="69574" y="4986958"/>
            <a:ext cx="4303644" cy="44229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05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F8910D3-7F26-D3A2-6D80-6156CCCA6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52" y="1117754"/>
            <a:ext cx="8070574" cy="393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53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047E084-ABA2-336B-CEDA-19B33902F808}"/>
              </a:ext>
            </a:extLst>
          </p:cNvPr>
          <p:cNvSpPr/>
          <p:nvPr/>
        </p:nvSpPr>
        <p:spPr>
          <a:xfrm>
            <a:off x="69574" y="4986958"/>
            <a:ext cx="4303644" cy="44229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05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CBBBC50-D677-AD14-D843-72F131B95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13" y="774806"/>
            <a:ext cx="8001000" cy="443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938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047E084-ABA2-336B-CEDA-19B33902F808}"/>
              </a:ext>
            </a:extLst>
          </p:cNvPr>
          <p:cNvSpPr/>
          <p:nvPr/>
        </p:nvSpPr>
        <p:spPr>
          <a:xfrm>
            <a:off x="69574" y="5272708"/>
            <a:ext cx="4303644" cy="44229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05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6F1ECA2-CF5D-CC81-2A5E-1CC49AC28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4" y="0"/>
            <a:ext cx="9144000" cy="524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499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047E084-ABA2-336B-CEDA-19B33902F808}"/>
              </a:ext>
            </a:extLst>
          </p:cNvPr>
          <p:cNvSpPr/>
          <p:nvPr/>
        </p:nvSpPr>
        <p:spPr>
          <a:xfrm>
            <a:off x="69574" y="5272708"/>
            <a:ext cx="4303644" cy="44229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05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B88C931-D086-5231-C554-015164353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15" y="142874"/>
            <a:ext cx="8021169" cy="5129833"/>
          </a:xfrm>
          <a:prstGeom prst="rect">
            <a:avLst/>
          </a:prstGeom>
        </p:spPr>
      </p:pic>
      <p:sp>
        <p:nvSpPr>
          <p:cNvPr id="10" name="Flecha: hacia abajo 9">
            <a:extLst>
              <a:ext uri="{FF2B5EF4-FFF2-40B4-BE49-F238E27FC236}">
                <a16:creationId xmlns:a16="http://schemas.microsoft.com/office/drawing/2014/main" id="{AA6ADA73-3412-431A-4E3A-BCCC6FEA8204}"/>
              </a:ext>
            </a:extLst>
          </p:cNvPr>
          <p:cNvSpPr/>
          <p:nvPr/>
        </p:nvSpPr>
        <p:spPr>
          <a:xfrm>
            <a:off x="4286152" y="4736592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521927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047E084-ABA2-336B-CEDA-19B33902F808}"/>
              </a:ext>
            </a:extLst>
          </p:cNvPr>
          <p:cNvSpPr/>
          <p:nvPr/>
        </p:nvSpPr>
        <p:spPr>
          <a:xfrm>
            <a:off x="69574" y="5272708"/>
            <a:ext cx="4303644" cy="44229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050"/>
          </a:p>
        </p:txBody>
      </p:sp>
      <p:sp>
        <p:nvSpPr>
          <p:cNvPr id="10" name="Flecha: hacia abajo 9">
            <a:extLst>
              <a:ext uri="{FF2B5EF4-FFF2-40B4-BE49-F238E27FC236}">
                <a16:creationId xmlns:a16="http://schemas.microsoft.com/office/drawing/2014/main" id="{AA6ADA73-3412-431A-4E3A-BCCC6FEA8204}"/>
              </a:ext>
            </a:extLst>
          </p:cNvPr>
          <p:cNvSpPr/>
          <p:nvPr/>
        </p:nvSpPr>
        <p:spPr>
          <a:xfrm rot="10800000">
            <a:off x="4130902" y="4736592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E35D075-1932-3458-A629-498C93AC3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63" y="357189"/>
            <a:ext cx="7697274" cy="424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3671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ctrTitle" idx="4294967295"/>
          </p:nvPr>
        </p:nvSpPr>
        <p:spPr>
          <a:xfrm>
            <a:off x="1876050" y="2269608"/>
            <a:ext cx="5391900" cy="10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300">
                <a:solidFill>
                  <a:schemeClr val="lt1"/>
                </a:solidFill>
              </a:rPr>
              <a:t>¡Muchas gracias!</a:t>
            </a:r>
            <a:endParaRPr sz="3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348ED04-751A-E1FC-6267-0B2328B860A7}"/>
              </a:ext>
            </a:extLst>
          </p:cNvPr>
          <p:cNvSpPr/>
          <p:nvPr/>
        </p:nvSpPr>
        <p:spPr>
          <a:xfrm>
            <a:off x="98854" y="5288692"/>
            <a:ext cx="4473146" cy="426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6626" name="Title 1">
            <a:extLst>
              <a:ext uri="{FF2B5EF4-FFF2-40B4-BE49-F238E27FC236}">
                <a16:creationId xmlns:a16="http://schemas.microsoft.com/office/drawing/2014/main" id="{1A28F011-1E87-A6A2-01CD-8B1CD696D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9886" y="4575970"/>
            <a:ext cx="4351073" cy="965729"/>
          </a:xfrm>
        </p:spPr>
        <p:txBody>
          <a:bodyPr/>
          <a:lstStyle/>
          <a:p>
            <a:pPr algn="l"/>
            <a:r>
              <a:rPr lang="es-AR" altLang="es-AR" sz="2917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3291DC96-E634-ABA1-CD6D-4244922899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47053" y="4695032"/>
            <a:ext cx="2131218" cy="727604"/>
          </a:xfrm>
        </p:spPr>
        <p:txBody>
          <a:bodyPr anchor="ctr"/>
          <a:lstStyle/>
          <a:p>
            <a:pPr algn="l"/>
            <a:r>
              <a:rPr lang="es-AR" altLang="es-AR" sz="1417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C47B82E-D443-2DC6-56AB-55B86AB7A9BE}"/>
              </a:ext>
            </a:extLst>
          </p:cNvPr>
          <p:cNvSpPr/>
          <p:nvPr/>
        </p:nvSpPr>
        <p:spPr>
          <a:xfrm>
            <a:off x="779198" y="5258594"/>
            <a:ext cx="3792802" cy="445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AR" sz="1167"/>
          </a:p>
        </p:txBody>
      </p:sp>
      <p:sp>
        <p:nvSpPr>
          <p:cNvPr id="26630" name="CuadroTexto 11">
            <a:extLst>
              <a:ext uri="{FF2B5EF4-FFF2-40B4-BE49-F238E27FC236}">
                <a16:creationId xmlns:a16="http://schemas.microsoft.com/office/drawing/2014/main" id="{0D2D090C-15AB-AB0B-3F1E-10AA4FA9D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979" y="1453886"/>
            <a:ext cx="607218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s-AR" altLang="es-AR" sz="1667"/>
              <a:t>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0FD8D80-5779-CE7A-4274-49FE43BF0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83"/>
            <a:ext cx="9144000" cy="511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050722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348ED04-751A-E1FC-6267-0B2328B860A7}"/>
              </a:ext>
            </a:extLst>
          </p:cNvPr>
          <p:cNvSpPr/>
          <p:nvPr/>
        </p:nvSpPr>
        <p:spPr>
          <a:xfrm>
            <a:off x="98854" y="5288692"/>
            <a:ext cx="4473146" cy="426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6626" name="Title 1">
            <a:extLst>
              <a:ext uri="{FF2B5EF4-FFF2-40B4-BE49-F238E27FC236}">
                <a16:creationId xmlns:a16="http://schemas.microsoft.com/office/drawing/2014/main" id="{1A28F011-1E87-A6A2-01CD-8B1CD696D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9886" y="4575970"/>
            <a:ext cx="4351073" cy="965729"/>
          </a:xfrm>
        </p:spPr>
        <p:txBody>
          <a:bodyPr/>
          <a:lstStyle/>
          <a:p>
            <a:pPr algn="l"/>
            <a:r>
              <a:rPr lang="es-AR" altLang="es-AR" sz="2917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3291DC96-E634-ABA1-CD6D-4244922899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47053" y="4695032"/>
            <a:ext cx="2131218" cy="727604"/>
          </a:xfrm>
        </p:spPr>
        <p:txBody>
          <a:bodyPr anchor="ctr"/>
          <a:lstStyle/>
          <a:p>
            <a:pPr algn="l"/>
            <a:r>
              <a:rPr lang="es-AR" altLang="es-AR" sz="1417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C47B82E-D443-2DC6-56AB-55B86AB7A9BE}"/>
              </a:ext>
            </a:extLst>
          </p:cNvPr>
          <p:cNvSpPr/>
          <p:nvPr/>
        </p:nvSpPr>
        <p:spPr>
          <a:xfrm>
            <a:off x="779198" y="5258594"/>
            <a:ext cx="3792802" cy="445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AR" sz="1167"/>
          </a:p>
        </p:txBody>
      </p:sp>
      <p:sp>
        <p:nvSpPr>
          <p:cNvPr id="26630" name="CuadroTexto 11">
            <a:extLst>
              <a:ext uri="{FF2B5EF4-FFF2-40B4-BE49-F238E27FC236}">
                <a16:creationId xmlns:a16="http://schemas.microsoft.com/office/drawing/2014/main" id="{0D2D090C-15AB-AB0B-3F1E-10AA4FA9D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979" y="1453886"/>
            <a:ext cx="607218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s-AR" altLang="es-AR" sz="1667"/>
              <a:t>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FE61511-311D-A65C-1329-A708C288D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08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325642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348ED04-751A-E1FC-6267-0B2328B860A7}"/>
              </a:ext>
            </a:extLst>
          </p:cNvPr>
          <p:cNvSpPr/>
          <p:nvPr/>
        </p:nvSpPr>
        <p:spPr>
          <a:xfrm>
            <a:off x="98854" y="5288692"/>
            <a:ext cx="4473146" cy="426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6626" name="Title 1">
            <a:extLst>
              <a:ext uri="{FF2B5EF4-FFF2-40B4-BE49-F238E27FC236}">
                <a16:creationId xmlns:a16="http://schemas.microsoft.com/office/drawing/2014/main" id="{1A28F011-1E87-A6A2-01CD-8B1CD696D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9886" y="4575970"/>
            <a:ext cx="4351073" cy="965729"/>
          </a:xfrm>
        </p:spPr>
        <p:txBody>
          <a:bodyPr/>
          <a:lstStyle/>
          <a:p>
            <a:pPr algn="l"/>
            <a:r>
              <a:rPr lang="es-AR" altLang="es-AR" sz="2917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3291DC96-E634-ABA1-CD6D-4244922899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47053" y="4695032"/>
            <a:ext cx="2131218" cy="727604"/>
          </a:xfrm>
        </p:spPr>
        <p:txBody>
          <a:bodyPr anchor="ctr"/>
          <a:lstStyle/>
          <a:p>
            <a:pPr algn="l"/>
            <a:r>
              <a:rPr lang="es-AR" altLang="es-AR" sz="1417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C47B82E-D443-2DC6-56AB-55B86AB7A9BE}"/>
              </a:ext>
            </a:extLst>
          </p:cNvPr>
          <p:cNvSpPr/>
          <p:nvPr/>
        </p:nvSpPr>
        <p:spPr>
          <a:xfrm>
            <a:off x="779198" y="5258594"/>
            <a:ext cx="3792802" cy="445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AR" sz="1167"/>
          </a:p>
        </p:txBody>
      </p:sp>
      <p:sp>
        <p:nvSpPr>
          <p:cNvPr id="26630" name="CuadroTexto 11">
            <a:extLst>
              <a:ext uri="{FF2B5EF4-FFF2-40B4-BE49-F238E27FC236}">
                <a16:creationId xmlns:a16="http://schemas.microsoft.com/office/drawing/2014/main" id="{0D2D090C-15AB-AB0B-3F1E-10AA4FA9D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979" y="1453886"/>
            <a:ext cx="607218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s-AR" altLang="es-AR" sz="1667"/>
              <a:t>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B3C2000-C58E-FC09-D736-39AD6A401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364"/>
            <a:ext cx="9144000" cy="499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317110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348ED04-751A-E1FC-6267-0B2328B860A7}"/>
              </a:ext>
            </a:extLst>
          </p:cNvPr>
          <p:cNvSpPr/>
          <p:nvPr/>
        </p:nvSpPr>
        <p:spPr>
          <a:xfrm>
            <a:off x="98854" y="5288692"/>
            <a:ext cx="4473146" cy="426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6626" name="Title 1">
            <a:extLst>
              <a:ext uri="{FF2B5EF4-FFF2-40B4-BE49-F238E27FC236}">
                <a16:creationId xmlns:a16="http://schemas.microsoft.com/office/drawing/2014/main" id="{1A28F011-1E87-A6A2-01CD-8B1CD696D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9886" y="4575970"/>
            <a:ext cx="4351073" cy="965729"/>
          </a:xfrm>
        </p:spPr>
        <p:txBody>
          <a:bodyPr/>
          <a:lstStyle/>
          <a:p>
            <a:pPr algn="l"/>
            <a:r>
              <a:rPr lang="es-AR" altLang="es-AR" sz="2917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3291DC96-E634-ABA1-CD6D-4244922899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47053" y="4695032"/>
            <a:ext cx="2131218" cy="727604"/>
          </a:xfrm>
        </p:spPr>
        <p:txBody>
          <a:bodyPr anchor="ctr"/>
          <a:lstStyle/>
          <a:p>
            <a:pPr algn="l"/>
            <a:r>
              <a:rPr lang="es-AR" altLang="es-AR" sz="1417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C47B82E-D443-2DC6-56AB-55B86AB7A9BE}"/>
              </a:ext>
            </a:extLst>
          </p:cNvPr>
          <p:cNvSpPr/>
          <p:nvPr/>
        </p:nvSpPr>
        <p:spPr>
          <a:xfrm>
            <a:off x="779198" y="5258594"/>
            <a:ext cx="3792802" cy="445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AR" sz="1167"/>
          </a:p>
        </p:txBody>
      </p:sp>
      <p:sp>
        <p:nvSpPr>
          <p:cNvPr id="26630" name="CuadroTexto 11">
            <a:extLst>
              <a:ext uri="{FF2B5EF4-FFF2-40B4-BE49-F238E27FC236}">
                <a16:creationId xmlns:a16="http://schemas.microsoft.com/office/drawing/2014/main" id="{0D2D090C-15AB-AB0B-3F1E-10AA4FA9D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979" y="1453886"/>
            <a:ext cx="607218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s-AR" altLang="es-AR" sz="1667"/>
              <a:t>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2E659C0-D788-BA36-FD27-011CCC3A3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301"/>
            <a:ext cx="9144000" cy="462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66712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348ED04-751A-E1FC-6267-0B2328B860A7}"/>
              </a:ext>
            </a:extLst>
          </p:cNvPr>
          <p:cNvSpPr/>
          <p:nvPr/>
        </p:nvSpPr>
        <p:spPr>
          <a:xfrm>
            <a:off x="98854" y="5288692"/>
            <a:ext cx="4473146" cy="426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6626" name="Title 1">
            <a:extLst>
              <a:ext uri="{FF2B5EF4-FFF2-40B4-BE49-F238E27FC236}">
                <a16:creationId xmlns:a16="http://schemas.microsoft.com/office/drawing/2014/main" id="{1A28F011-1E87-A6A2-01CD-8B1CD696D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9886" y="4575970"/>
            <a:ext cx="4351073" cy="965729"/>
          </a:xfrm>
        </p:spPr>
        <p:txBody>
          <a:bodyPr/>
          <a:lstStyle/>
          <a:p>
            <a:pPr algn="l"/>
            <a:r>
              <a:rPr lang="es-AR" altLang="es-AR" sz="2917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3291DC96-E634-ABA1-CD6D-4244922899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47053" y="4695032"/>
            <a:ext cx="2131218" cy="727604"/>
          </a:xfrm>
        </p:spPr>
        <p:txBody>
          <a:bodyPr anchor="ctr"/>
          <a:lstStyle/>
          <a:p>
            <a:pPr algn="l"/>
            <a:r>
              <a:rPr lang="es-AR" altLang="es-AR" sz="1417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C47B82E-D443-2DC6-56AB-55B86AB7A9BE}"/>
              </a:ext>
            </a:extLst>
          </p:cNvPr>
          <p:cNvSpPr/>
          <p:nvPr/>
        </p:nvSpPr>
        <p:spPr>
          <a:xfrm>
            <a:off x="779198" y="5258594"/>
            <a:ext cx="3792802" cy="445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AR" sz="1167"/>
          </a:p>
        </p:txBody>
      </p:sp>
      <p:sp>
        <p:nvSpPr>
          <p:cNvPr id="26630" name="CuadroTexto 11">
            <a:extLst>
              <a:ext uri="{FF2B5EF4-FFF2-40B4-BE49-F238E27FC236}">
                <a16:creationId xmlns:a16="http://schemas.microsoft.com/office/drawing/2014/main" id="{0D2D090C-15AB-AB0B-3F1E-10AA4FA9D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979" y="1453886"/>
            <a:ext cx="607218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s-AR" altLang="es-AR" sz="1667"/>
              <a:t>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FA3419D-F3BE-8156-0F88-47ACB1B5E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302"/>
            <a:ext cx="9144000" cy="469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55486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348ED04-751A-E1FC-6267-0B2328B860A7}"/>
              </a:ext>
            </a:extLst>
          </p:cNvPr>
          <p:cNvSpPr/>
          <p:nvPr/>
        </p:nvSpPr>
        <p:spPr>
          <a:xfrm>
            <a:off x="98854" y="5288692"/>
            <a:ext cx="4473146" cy="426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6626" name="Title 1">
            <a:extLst>
              <a:ext uri="{FF2B5EF4-FFF2-40B4-BE49-F238E27FC236}">
                <a16:creationId xmlns:a16="http://schemas.microsoft.com/office/drawing/2014/main" id="{1A28F011-1E87-A6A2-01CD-8B1CD696D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9886" y="4575970"/>
            <a:ext cx="4351073" cy="965729"/>
          </a:xfrm>
        </p:spPr>
        <p:txBody>
          <a:bodyPr/>
          <a:lstStyle/>
          <a:p>
            <a:pPr algn="l"/>
            <a:r>
              <a:rPr lang="es-AR" altLang="es-AR" sz="2917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3291DC96-E634-ABA1-CD6D-4244922899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47053" y="4695032"/>
            <a:ext cx="2131218" cy="727604"/>
          </a:xfrm>
        </p:spPr>
        <p:txBody>
          <a:bodyPr anchor="ctr"/>
          <a:lstStyle/>
          <a:p>
            <a:pPr algn="l"/>
            <a:r>
              <a:rPr lang="es-AR" altLang="es-AR" sz="1417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C47B82E-D443-2DC6-56AB-55B86AB7A9BE}"/>
              </a:ext>
            </a:extLst>
          </p:cNvPr>
          <p:cNvSpPr/>
          <p:nvPr/>
        </p:nvSpPr>
        <p:spPr>
          <a:xfrm>
            <a:off x="779198" y="5258594"/>
            <a:ext cx="3792802" cy="445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AR" sz="1167"/>
          </a:p>
        </p:txBody>
      </p:sp>
      <p:sp>
        <p:nvSpPr>
          <p:cNvPr id="26630" name="CuadroTexto 11">
            <a:extLst>
              <a:ext uri="{FF2B5EF4-FFF2-40B4-BE49-F238E27FC236}">
                <a16:creationId xmlns:a16="http://schemas.microsoft.com/office/drawing/2014/main" id="{0D2D090C-15AB-AB0B-3F1E-10AA4FA9D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979" y="1453886"/>
            <a:ext cx="607218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s-AR" altLang="es-AR" sz="1667"/>
              <a:t>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2C60591-28C6-7C4A-094E-49A387B83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2887"/>
            <a:ext cx="9144000" cy="508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659533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ISPC PPT_Docentes ">
  <a:themeElements>
    <a:clrScheme name="Simple Light">
      <a:dk1>
        <a:srgbClr val="333333"/>
      </a:dk1>
      <a:lt1>
        <a:srgbClr val="FFFFFF"/>
      </a:lt1>
      <a:dk2>
        <a:srgbClr val="7E7E7D"/>
      </a:dk2>
      <a:lt2>
        <a:srgbClr val="F0F0F0"/>
      </a:lt2>
      <a:accent1>
        <a:srgbClr val="00A8E1"/>
      </a:accent1>
      <a:accent2>
        <a:srgbClr val="218ACB"/>
      </a:accent2>
      <a:accent3>
        <a:srgbClr val="132E49"/>
      </a:accent3>
      <a:accent4>
        <a:srgbClr val="B9CD10"/>
      </a:accent4>
      <a:accent5>
        <a:srgbClr val="EF7832"/>
      </a:accent5>
      <a:accent6>
        <a:srgbClr val="F5C300"/>
      </a:accent6>
      <a:hlink>
        <a:srgbClr val="04BA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e65bd4d2-aa7c-445f-9ef8-222ebb1d2b43}" enabled="1" method="Privileged" siteId="{9744600e-3e04-492e-baa1-25ec245c6f10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1462</TotalTime>
  <Words>601</Words>
  <Application>Microsoft Office PowerPoint</Application>
  <PresentationFormat>Presentación en pantalla (16:10)</PresentationFormat>
  <Paragraphs>78</Paragraphs>
  <Slides>35</Slides>
  <Notes>2</Notes>
  <HiddenSlides>0</HiddenSlides>
  <MMClips>0</MMClips>
  <ScaleCrop>false</ScaleCrop>
  <HeadingPairs>
    <vt:vector size="8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4" baseType="lpstr">
      <vt:lpstr>Calibri</vt:lpstr>
      <vt:lpstr>Segoe UI</vt:lpstr>
      <vt:lpstr>Wingdings</vt:lpstr>
      <vt:lpstr>Roboto</vt:lpstr>
      <vt:lpstr>Poppins Medium</vt:lpstr>
      <vt:lpstr>Arial</vt:lpstr>
      <vt:lpstr>Poppins SemiBold</vt:lpstr>
      <vt:lpstr>ISPC PPT_Docentes </vt:lpstr>
      <vt:lpstr>Worksheet</vt:lpstr>
      <vt:lpstr> Gestion de la Innovacion con Tecnologias.4.0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¡Muchas 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Farias Ana Graciela</dc:creator>
  <cp:lastModifiedBy>Farias Ana Graciela</cp:lastModifiedBy>
  <cp:revision>8</cp:revision>
  <dcterms:modified xsi:type="dcterms:W3CDTF">2025-05-10T10:59:55Z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ISPC PPT_Docentes :3</vt:lpwstr>
  </property>
  <property fmtid="{D5CDD505-2E9C-101B-9397-08002B2CF9AE}" pid="3" name="ClassificationContentMarkingFooterText">
    <vt:lpwstr>***Este documento está clasificado como PUBLICO por TELEFÓNICA.
***This document is classified as PUBLIC by TELEFÓNICA.</vt:lpwstr>
  </property>
</Properties>
</file>